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1" r:id="rId2"/>
    <p:sldId id="265" r:id="rId3"/>
    <p:sldId id="266" r:id="rId4"/>
    <p:sldId id="264" r:id="rId5"/>
    <p:sldId id="273" r:id="rId6"/>
    <p:sldId id="274" r:id="rId7"/>
    <p:sldId id="272" r:id="rId8"/>
    <p:sldId id="267" r:id="rId9"/>
    <p:sldId id="269" r:id="rId10"/>
    <p:sldId id="268" r:id="rId11"/>
    <p:sldId id="270" r:id="rId12"/>
    <p:sldId id="271" r:id="rId13"/>
    <p:sldId id="263" r:id="rId14"/>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A02843"/>
    <a:srgbClr val="589DC9"/>
    <a:srgbClr val="F5A721"/>
    <a:srgbClr val="FAA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78316" autoAdjust="0"/>
  </p:normalViewPr>
  <p:slideViewPr>
    <p:cSldViewPr snapToGrid="0" snapToObjects="1">
      <p:cViewPr>
        <p:scale>
          <a:sx n="75" d="100"/>
          <a:sy n="75" d="100"/>
        </p:scale>
        <p:origin x="152" y="132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4D7E1-74AE-4EBB-B877-1E97380A3688}" type="datetimeFigureOut">
              <a:rPr lang="en-GB" smtClean="0"/>
              <a:t>22/06/2021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A1F3A-725E-4B55-A8D4-54EFD35AC9E8}" type="slidenum">
              <a:rPr lang="en-GB" smtClean="0"/>
              <a:t>‹#›</a:t>
            </a:fld>
            <a:endParaRPr lang="en-GB"/>
          </a:p>
        </p:txBody>
      </p:sp>
    </p:spTree>
    <p:extLst>
      <p:ext uri="{BB962C8B-B14F-4D97-AF65-F5344CB8AC3E}">
        <p14:creationId xmlns:p14="http://schemas.microsoft.com/office/powerpoint/2010/main" val="191693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Hello, my name is A.C.E and in this video I will presenting our paper Reinforcement Learning for Traffic Signal Control, A comparison with commercial systems. This work is the result of a collaboration between the Alan Turing Institute and the Toyota Mobility Foundation, which involved Raymond Zhang, Neil Walton and myself.</a:t>
            </a:r>
          </a:p>
        </p:txBody>
      </p:sp>
      <p:sp>
        <p:nvSpPr>
          <p:cNvPr id="4" name="Slide Number Placeholder 3"/>
          <p:cNvSpPr>
            <a:spLocks noGrp="1"/>
          </p:cNvSpPr>
          <p:nvPr>
            <p:ph type="sldNum" sz="quarter" idx="5"/>
          </p:nvPr>
        </p:nvSpPr>
        <p:spPr/>
        <p:txBody>
          <a:bodyPr/>
          <a:lstStyle/>
          <a:p>
            <a:fld id="{104A1F3A-725E-4B55-A8D4-54EFD35AC9E8}" type="slidenum">
              <a:rPr lang="en-GB" smtClean="0"/>
              <a:t>1</a:t>
            </a:fld>
            <a:endParaRPr lang="en-GB"/>
          </a:p>
        </p:txBody>
      </p:sp>
    </p:spTree>
    <p:extLst>
      <p:ext uri="{BB962C8B-B14F-4D97-AF65-F5344CB8AC3E}">
        <p14:creationId xmlns:p14="http://schemas.microsoft.com/office/powerpoint/2010/main" val="242371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take the same map, and repeat the experiment while making all actions available to the agents.</a:t>
            </a:r>
          </a:p>
          <a:p>
            <a:r>
              <a:rPr lang="en-GB" dirty="0"/>
              <a:t>In this scenario, we maintain the three incoming lanes per direction, and make all 8 phases available for the agents to select.</a:t>
            </a:r>
          </a:p>
          <a:p>
            <a:r>
              <a:rPr lang="en-GB" dirty="0"/>
              <a:t>Here, no specific stage order is enforced, leaving them for the agent to choose which lights turn green and for how long.</a:t>
            </a:r>
          </a:p>
          <a:p>
            <a:endParaRPr lang="en-GB" dirty="0"/>
          </a:p>
          <a:p>
            <a:r>
              <a:rPr lang="en-GB" dirty="0"/>
              <a:t>We find that while both approaches increase their performance due to the larger pool of available actions,  the gap in performance between MOVA and the RL agents is increased, with the DQN agents now generating less than half of the delay generated by MOVA.</a:t>
            </a:r>
          </a:p>
        </p:txBody>
      </p:sp>
      <p:sp>
        <p:nvSpPr>
          <p:cNvPr id="4" name="Slide Number Placeholder 3"/>
          <p:cNvSpPr>
            <a:spLocks noGrp="1"/>
          </p:cNvSpPr>
          <p:nvPr>
            <p:ph type="sldNum" sz="quarter" idx="5"/>
          </p:nvPr>
        </p:nvSpPr>
        <p:spPr/>
        <p:txBody>
          <a:bodyPr/>
          <a:lstStyle/>
          <a:p>
            <a:fld id="{104A1F3A-725E-4B55-A8D4-54EFD35AC9E8}" type="slidenum">
              <a:rPr lang="en-GB" smtClean="0"/>
              <a:t>10</a:t>
            </a:fld>
            <a:endParaRPr lang="en-GB"/>
          </a:p>
        </p:txBody>
      </p:sp>
    </p:spTree>
    <p:extLst>
      <p:ext uri="{BB962C8B-B14F-4D97-AF65-F5344CB8AC3E}">
        <p14:creationId xmlns:p14="http://schemas.microsoft.com/office/powerpoint/2010/main" val="339241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extra experiment, we wanted to test how far we could push the performance envelope of the agents.</a:t>
            </a:r>
          </a:p>
          <a:p>
            <a:r>
              <a:rPr lang="en-GB" dirty="0"/>
              <a:t>To this end, we took the agent from the previous experiment, cloned it 5 times and gave it control of the intersections you see on screen with the aim of testing its transfer learning and interaction abilities.</a:t>
            </a:r>
          </a:p>
          <a:p>
            <a:r>
              <a:rPr lang="en-GB" dirty="0"/>
              <a:t>At the same time, we trained another collection of 5 agents directly on the job.</a:t>
            </a:r>
          </a:p>
          <a:p>
            <a:r>
              <a:rPr lang="en-GB" dirty="0"/>
              <a:t>It is important to note that communication between RL agents is not allowed, while the MOVA intersections are linked.</a:t>
            </a:r>
          </a:p>
          <a:p>
            <a:r>
              <a:rPr lang="en-GB" dirty="0"/>
              <a:t>This difference in the existence of a coordination effort explains why the gap in performance between MOVA and RL is reduced when compared with the last experiment. </a:t>
            </a:r>
          </a:p>
          <a:p>
            <a:endParaRPr lang="en-GB" dirty="0"/>
          </a:p>
          <a:p>
            <a:r>
              <a:rPr lang="en-GB" dirty="0"/>
              <a:t>The most interesting thing we found, is that the Transfer Learning collection of agents outperformed the agents trained on the job.</a:t>
            </a:r>
          </a:p>
          <a:p>
            <a:r>
              <a:rPr lang="en-GB" dirty="0"/>
              <a:t>This sheds light into the importance of the training process, since the main difference between the 2 groups is in the central intersection.</a:t>
            </a:r>
          </a:p>
          <a:p>
            <a:r>
              <a:rPr lang="en-GB" dirty="0"/>
              <a:t>What we see here, is that the effective training time of the central agent is lower than those surrounding it.</a:t>
            </a:r>
          </a:p>
          <a:p>
            <a:r>
              <a:rPr lang="en-GB" dirty="0"/>
              <a:t>This is unintuitive since the actual training time is the same. However, the quality of training counts, and while the agents in the edges of the models learn, they will often take suboptimal choices, meaning that the traffic flows that the central agent is trying to learn on, are not really representative of what would be observed should the surrounding agents make optimal choices.</a:t>
            </a:r>
          </a:p>
          <a:p>
            <a:r>
              <a:rPr lang="en-GB" dirty="0"/>
              <a:t>In other words, the central agent cannot be effectively trained, until those agents that affect the traffic it will receive are trained too.</a:t>
            </a:r>
          </a:p>
          <a:p>
            <a:endParaRPr lang="en-GB" dirty="0"/>
          </a:p>
        </p:txBody>
      </p:sp>
      <p:sp>
        <p:nvSpPr>
          <p:cNvPr id="4" name="Slide Number Placeholder 3"/>
          <p:cNvSpPr>
            <a:spLocks noGrp="1"/>
          </p:cNvSpPr>
          <p:nvPr>
            <p:ph type="sldNum" sz="quarter" idx="5"/>
          </p:nvPr>
        </p:nvSpPr>
        <p:spPr/>
        <p:txBody>
          <a:bodyPr/>
          <a:lstStyle/>
          <a:p>
            <a:fld id="{104A1F3A-725E-4B55-A8D4-54EFD35AC9E8}" type="slidenum">
              <a:rPr lang="en-GB" smtClean="0"/>
              <a:t>11</a:t>
            </a:fld>
            <a:endParaRPr lang="en-GB"/>
          </a:p>
        </p:txBody>
      </p:sp>
    </p:spTree>
    <p:extLst>
      <p:ext uri="{BB962C8B-B14F-4D97-AF65-F5344CB8AC3E}">
        <p14:creationId xmlns:p14="http://schemas.microsoft.com/office/powerpoint/2010/main" val="3553519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video now playing, you can observe one of our agents controlling a very complex intersection modelled in </a:t>
            </a:r>
            <a:r>
              <a:rPr lang="en-GB" dirty="0" err="1"/>
              <a:t>Vissim</a:t>
            </a:r>
            <a:r>
              <a:rPr lang="en-GB" dirty="0"/>
              <a:t>.</a:t>
            </a:r>
          </a:p>
          <a:p>
            <a:r>
              <a:rPr lang="en-GB" dirty="0"/>
              <a:t>As you can see the agent is fully capable of preventing congestion from arising, being able to skip stages or change them at will to improve the traffic flow.</a:t>
            </a:r>
          </a:p>
          <a:p>
            <a:endParaRPr lang="en-GB" dirty="0"/>
          </a:p>
          <a:p>
            <a:r>
              <a:rPr lang="en-GB" dirty="0"/>
              <a:t>Throughout this presentation we have presented some evidence of how RL-based traffic controllers are capable of outperforming traditional fixed-time and adaptive methods.</a:t>
            </a:r>
          </a:p>
          <a:p>
            <a:endParaRPr lang="en-GB" dirty="0"/>
          </a:p>
          <a:p>
            <a:endParaRPr lang="en-GB" dirty="0"/>
          </a:p>
        </p:txBody>
      </p:sp>
      <p:sp>
        <p:nvSpPr>
          <p:cNvPr id="4" name="Slide Number Placeholder 3"/>
          <p:cNvSpPr>
            <a:spLocks noGrp="1"/>
          </p:cNvSpPr>
          <p:nvPr>
            <p:ph type="sldNum" sz="quarter" idx="5"/>
          </p:nvPr>
        </p:nvSpPr>
        <p:spPr/>
        <p:txBody>
          <a:bodyPr/>
          <a:lstStyle/>
          <a:p>
            <a:fld id="{104A1F3A-725E-4B55-A8D4-54EFD35AC9E8}" type="slidenum">
              <a:rPr lang="en-GB" smtClean="0"/>
              <a:t>12</a:t>
            </a:fld>
            <a:endParaRPr lang="en-GB"/>
          </a:p>
        </p:txBody>
      </p:sp>
    </p:spTree>
    <p:extLst>
      <p:ext uri="{BB962C8B-B14F-4D97-AF65-F5344CB8AC3E}">
        <p14:creationId xmlns:p14="http://schemas.microsoft.com/office/powerpoint/2010/main" val="1663991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Winds of change are blowing in the field of traffic signal control.</a:t>
            </a:r>
          </a:p>
          <a:p>
            <a:endParaRPr lang="en-GB" dirty="0"/>
          </a:p>
          <a:p>
            <a:r>
              <a:rPr lang="en-GB" dirty="0"/>
              <a:t>Globally, populous cities are looking for data-intensive solutions that mitigate their congestion and mobility issues, in a moment when there is little appetite for big investments to create large new infrastructures.</a:t>
            </a:r>
          </a:p>
          <a:p>
            <a:endParaRPr lang="en-GB" dirty="0"/>
          </a:p>
          <a:p>
            <a:pPr marL="0" indent="0">
              <a:buFontTx/>
              <a:buNone/>
            </a:pPr>
            <a:r>
              <a:rPr lang="en-GB" sz="1200" b="0" i="0" u="none" strike="noStrike" kern="1200" baseline="0" dirty="0">
                <a:solidFill>
                  <a:schemeClr val="tx1"/>
                </a:solidFill>
                <a:latin typeface="Times New Roman" pitchFamily="18" charset="0"/>
                <a:ea typeface="+mn-ea"/>
                <a:cs typeface="+mn-cs"/>
              </a:rPr>
              <a:t>Effective traffic signal control is one of the key issues in Urban Traffic Control (UTC), effectively deciding how the available resources (green time) in our urban travel networks are allocated.</a:t>
            </a:r>
          </a:p>
          <a:p>
            <a:pPr marL="0" indent="0">
              <a:buFontTx/>
              <a:buNone/>
            </a:pPr>
            <a:r>
              <a:rPr lang="en-GB" sz="1200" b="0" i="0" u="none" strike="noStrike" kern="1200" baseline="0" dirty="0">
                <a:solidFill>
                  <a:schemeClr val="tx1"/>
                </a:solidFill>
                <a:latin typeface="Times New Roman" pitchFamily="18" charset="0"/>
                <a:ea typeface="+mn-ea"/>
                <a:cs typeface="+mn-cs"/>
              </a:rPr>
              <a:t>The efficiency associated with this allocation has an important impact on travel times, harmful emissions and economic activity.</a:t>
            </a:r>
          </a:p>
          <a:p>
            <a:pPr marL="0" indent="0">
              <a:buFontTx/>
              <a:buNone/>
            </a:pPr>
            <a:r>
              <a:rPr lang="en-GB" sz="1200" b="0" i="0" u="none" strike="noStrike" kern="1200" baseline="0" dirty="0">
                <a:solidFill>
                  <a:schemeClr val="tx1"/>
                </a:solidFill>
                <a:latin typeface="Times New Roman" pitchFamily="18" charset="0"/>
                <a:ea typeface="+mn-ea"/>
                <a:cs typeface="+mn-cs"/>
              </a:rPr>
              <a:t>First, fixed time controllers, and later, adaptive systems have been used to further optimise the global traffic flow in our cities.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Recent increases in available computing power have enabled the advent of a brand-new generation of machine-learning based Traffic Signal Controllers, which are becoming very serious contenders in this race, but there are few comparisons between them and currently used commercial systems in the literature.</a:t>
            </a:r>
          </a:p>
          <a:p>
            <a:endParaRPr lang="en-GB" dirty="0"/>
          </a:p>
        </p:txBody>
      </p:sp>
      <p:sp>
        <p:nvSpPr>
          <p:cNvPr id="4" name="Slide Number Placeholder 3"/>
          <p:cNvSpPr>
            <a:spLocks noGrp="1"/>
          </p:cNvSpPr>
          <p:nvPr>
            <p:ph type="sldNum" sz="quarter" idx="5"/>
          </p:nvPr>
        </p:nvSpPr>
        <p:spPr/>
        <p:txBody>
          <a:bodyPr/>
          <a:lstStyle/>
          <a:p>
            <a:fld id="{104A1F3A-725E-4B55-A8D4-54EFD35AC9E8}" type="slidenum">
              <a:rPr lang="en-GB" smtClean="0"/>
              <a:t>2</a:t>
            </a:fld>
            <a:endParaRPr lang="en-GB"/>
          </a:p>
        </p:txBody>
      </p:sp>
    </p:spTree>
    <p:extLst>
      <p:ext uri="{BB962C8B-B14F-4D97-AF65-F5344CB8AC3E}">
        <p14:creationId xmlns:p14="http://schemas.microsoft.com/office/powerpoint/2010/main" val="117011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new controllers are empowered by intelligent vision-based sensors that can perform real-time image analysis, allowing us to obtain measurements that previously used induction loops could not dream of.</a:t>
            </a:r>
          </a:p>
          <a:p>
            <a:r>
              <a:rPr lang="en-GB" dirty="0"/>
              <a:t>These measurements include, but are not restricted to queue lengths and counts, individual vehicles’ speeds and delays, individual delay measurements and even classification by class of vehicle.</a:t>
            </a:r>
          </a:p>
          <a:p>
            <a:pPr marL="0" indent="0">
              <a:buFontTx/>
              <a:buNone/>
            </a:pPr>
            <a:r>
              <a:rPr lang="en-GB" dirty="0"/>
              <a:t>This is extremely useful since this opens the doors to further research to develop products that can deal with multiple modes of transportation in our streets, paving the road for modal prioritisation based approaches, in which, for example, public transport or bus lanes could be given higher priority than individual vehicles in terms of traffic management.</a:t>
            </a:r>
          </a:p>
          <a:p>
            <a:pPr marL="0" indent="0">
              <a:buFontTx/>
              <a:buNone/>
            </a:pPr>
            <a:r>
              <a:rPr lang="en-GB" dirty="0"/>
              <a:t>Other alternatives could involve different traffic light settings for different requirements, such as aiming to minimise pollution, or quickly clearing an area after a special event, such as a football match.</a:t>
            </a:r>
          </a:p>
          <a:p>
            <a:pPr marL="0" indent="0">
              <a:buFontTx/>
              <a:buNone/>
            </a:pPr>
            <a:endParaRPr lang="en-GB" dirty="0"/>
          </a:p>
          <a:p>
            <a:r>
              <a:rPr lang="en-GB" dirty="0"/>
              <a:t>What you are seeing on the screen now, is the analysis of one such sensor, developed by one of our partners, Vivacity Labs, which was being performed in real-time in Manchester, UK.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system has a high level of privacy by nature, since the detection, classification and tracking is done on the sensor itself and the video is discarded after the mobility features are extracted.</a:t>
            </a:r>
          </a:p>
          <a:p>
            <a:endParaRPr lang="en-GB" dirty="0"/>
          </a:p>
          <a:p>
            <a:r>
              <a:rPr lang="en-GB" dirty="0"/>
              <a:t>This newly available data, of extreme high quality and granularity, is allowing us to generate new controllers based on Reinforcement Learning.</a:t>
            </a:r>
          </a:p>
          <a:p>
            <a:endParaRPr lang="en-GB" dirty="0"/>
          </a:p>
        </p:txBody>
      </p:sp>
      <p:sp>
        <p:nvSpPr>
          <p:cNvPr id="4" name="Slide Number Placeholder 3"/>
          <p:cNvSpPr>
            <a:spLocks noGrp="1"/>
          </p:cNvSpPr>
          <p:nvPr>
            <p:ph type="sldNum" sz="quarter" idx="5"/>
          </p:nvPr>
        </p:nvSpPr>
        <p:spPr/>
        <p:txBody>
          <a:bodyPr/>
          <a:lstStyle/>
          <a:p>
            <a:fld id="{104A1F3A-725E-4B55-A8D4-54EFD35AC9E8}" type="slidenum">
              <a:rPr lang="en-GB" smtClean="0"/>
              <a:t>3</a:t>
            </a:fld>
            <a:endParaRPr lang="en-GB"/>
          </a:p>
        </p:txBody>
      </p:sp>
    </p:spTree>
    <p:extLst>
      <p:ext uri="{BB962C8B-B14F-4D97-AF65-F5344CB8AC3E}">
        <p14:creationId xmlns:p14="http://schemas.microsoft.com/office/powerpoint/2010/main" val="3711308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Reinforcement learning is a sub-field of machine learning that deals with how independent actors can learn in unknown environments for which no prior information is given.</a:t>
            </a:r>
          </a:p>
          <a:p>
            <a:endParaRPr lang="en-GB" dirty="0"/>
          </a:p>
          <a:p>
            <a:r>
              <a:rPr lang="en-GB" dirty="0"/>
              <a:t>The agents learn by repeatedly interacting with the environment. First they get an encoding of the state of the environment, which they use to generate a suitable action that maximises the expected return. Once the action has taken it’s effect, a reward signal informs the agent of how this action has contributed towards completing the task.</a:t>
            </a:r>
          </a:p>
          <a:p>
            <a:endParaRPr lang="en-GB" dirty="0"/>
          </a:p>
          <a:p>
            <a:r>
              <a:rPr lang="en-GB" dirty="0"/>
              <a:t>Over time, these repeated interactions allow the agents to get an approximation of how their actions influence the system, and what are the best course of action for the execution of a task.</a:t>
            </a:r>
          </a:p>
          <a:p>
            <a:r>
              <a:rPr lang="en-GB" dirty="0"/>
              <a:t>Different approaches to reinforcement learning do this approximation differently, in our case, we will be using deep neural network.</a:t>
            </a:r>
          </a:p>
          <a:p>
            <a:endParaRPr lang="en-GB" dirty="0"/>
          </a:p>
          <a:p>
            <a:r>
              <a:rPr lang="en-GB" dirty="0"/>
              <a:t>Overall, RL has gained traction in the last few years, achieving high levels of success in highly difficult tasks such as playing Atari Games, the game of Go and even </a:t>
            </a:r>
            <a:r>
              <a:rPr lang="en-GB" dirty="0" err="1"/>
              <a:t>Starcraft</a:t>
            </a:r>
            <a:r>
              <a:rPr lang="en-GB" dirty="0"/>
              <a:t>, and it is now starting to be deployed in the real world.</a:t>
            </a:r>
          </a:p>
        </p:txBody>
      </p:sp>
      <p:sp>
        <p:nvSpPr>
          <p:cNvPr id="4" name="Slide Number Placeholder 3"/>
          <p:cNvSpPr>
            <a:spLocks noGrp="1"/>
          </p:cNvSpPr>
          <p:nvPr>
            <p:ph type="sldNum" sz="quarter" idx="5"/>
          </p:nvPr>
        </p:nvSpPr>
        <p:spPr/>
        <p:txBody>
          <a:bodyPr/>
          <a:lstStyle/>
          <a:p>
            <a:fld id="{104A1F3A-725E-4B55-A8D4-54EFD35AC9E8}" type="slidenum">
              <a:rPr lang="en-GB" smtClean="0"/>
              <a:t>4</a:t>
            </a:fld>
            <a:endParaRPr lang="en-GB"/>
          </a:p>
        </p:txBody>
      </p:sp>
    </p:spTree>
    <p:extLst>
      <p:ext uri="{BB962C8B-B14F-4D97-AF65-F5344CB8AC3E}">
        <p14:creationId xmlns:p14="http://schemas.microsoft.com/office/powerpoint/2010/main" val="3780207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Reinforcement Learning, the environment is typically stated as a Markov Decision Process.</a:t>
            </a:r>
          </a:p>
          <a:p>
            <a:endParaRPr lang="en-GB" dirty="0"/>
          </a:p>
          <a:p>
            <a:r>
              <a:rPr lang="en-GB" dirty="0"/>
              <a:t>These processes are defined by a 5-tuple composed of:</a:t>
            </a:r>
          </a:p>
          <a:p>
            <a:pPr marL="171450" indent="-171450">
              <a:buFontTx/>
              <a:buChar char="-"/>
            </a:pPr>
            <a:r>
              <a:rPr lang="en-GB" dirty="0"/>
              <a:t>The set of possible states of the environment</a:t>
            </a:r>
          </a:p>
          <a:p>
            <a:pPr marL="171450" indent="-171450">
              <a:buFontTx/>
              <a:buChar char="-"/>
            </a:pPr>
            <a:r>
              <a:rPr lang="en-GB" dirty="0"/>
              <a:t>The set of all the actions available to the agent</a:t>
            </a:r>
          </a:p>
          <a:p>
            <a:pPr marL="171450" indent="-171450">
              <a:buFontTx/>
              <a:buChar char="-"/>
            </a:pPr>
            <a:r>
              <a:rPr lang="en-GB" dirty="0"/>
              <a:t>A stochastic transition function capable of generating the next state, after an action is taken in the current state.</a:t>
            </a:r>
          </a:p>
          <a:p>
            <a:pPr marL="171450" indent="-171450">
              <a:buFontTx/>
              <a:buChar char="-"/>
            </a:pPr>
            <a:r>
              <a:rPr lang="en-GB" dirty="0"/>
              <a:t>A reward function that assigns a scalar value to the transition, providing feedback about how suitable the last action was.</a:t>
            </a:r>
          </a:p>
          <a:p>
            <a:pPr marL="171450" indent="-171450">
              <a:buFontTx/>
              <a:buChar char="-"/>
            </a:pPr>
            <a:r>
              <a:rPr lang="en-GB" dirty="0"/>
              <a:t>A discount factor that tunes how far into the future the agent is seeking to optimize.</a:t>
            </a:r>
          </a:p>
          <a:p>
            <a:endParaRPr lang="en-GB" dirty="0"/>
          </a:p>
          <a:p>
            <a:r>
              <a:rPr lang="en-GB" dirty="0"/>
              <a:t>The general purpose of a reinforcement learning agent is to learn an optimal or near-optimal policy, parametrised by the weights vector in the neural network at its core, theta, that maps states to actions.</a:t>
            </a:r>
          </a:p>
          <a:p>
            <a:endParaRPr lang="en-GB" dirty="0"/>
          </a:p>
        </p:txBody>
      </p:sp>
      <p:sp>
        <p:nvSpPr>
          <p:cNvPr id="4" name="Slide Number Placeholder 3"/>
          <p:cNvSpPr>
            <a:spLocks noGrp="1"/>
          </p:cNvSpPr>
          <p:nvPr>
            <p:ph type="sldNum" sz="quarter" idx="5"/>
          </p:nvPr>
        </p:nvSpPr>
        <p:spPr/>
        <p:txBody>
          <a:bodyPr/>
          <a:lstStyle/>
          <a:p>
            <a:fld id="{104A1F3A-725E-4B55-A8D4-54EFD35AC9E8}" type="slidenum">
              <a:rPr lang="en-GB" smtClean="0"/>
              <a:t>5</a:t>
            </a:fld>
            <a:endParaRPr lang="en-GB"/>
          </a:p>
        </p:txBody>
      </p:sp>
    </p:spTree>
    <p:extLst>
      <p:ext uri="{BB962C8B-B14F-4D97-AF65-F5344CB8AC3E}">
        <p14:creationId xmlns:p14="http://schemas.microsoft.com/office/powerpoint/2010/main" val="2885793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case, the agents that were deployed to control traffic signals at intersections were composed of:</a:t>
            </a:r>
          </a:p>
          <a:p>
            <a:endParaRPr lang="en-GB" dirty="0"/>
          </a:p>
          <a:p>
            <a:pPr marL="171450" indent="-171450">
              <a:buFontTx/>
              <a:buChar char="-"/>
            </a:pPr>
            <a:r>
              <a:rPr lang="en-GB" dirty="0"/>
              <a:t>The state representation, encoded by the queues in the incoming lanes plus the current green phase.</a:t>
            </a:r>
          </a:p>
          <a:p>
            <a:pPr marL="171450" indent="-171450">
              <a:buFontTx/>
              <a:buChar char="-"/>
            </a:pPr>
            <a:r>
              <a:rPr lang="en-GB" dirty="0"/>
              <a:t>The available actions, defined as the combinations of green lights that the agent is allowed to choose from. Initially an action will be implemented for 6 seconds, and once it is over, the agent is free to extend it in increments of 3 seconds. There is no in-built limitation as to how many times the same action can be extended, leaving it for the agent to decide.</a:t>
            </a:r>
          </a:p>
          <a:p>
            <a:pPr marL="171450" indent="-171450">
              <a:buFontTx/>
              <a:buChar char="-"/>
            </a:pPr>
            <a:r>
              <a:rPr lang="en-GB" dirty="0"/>
              <a:t>The reward function that will be the negative sum of queues, aiming to minimise the amount of vehicles stopped while waiting to cross the intersection.</a:t>
            </a:r>
          </a:p>
          <a:p>
            <a:pPr marL="171450" indent="-171450">
              <a:buFontTx/>
              <a:buChar char="-"/>
            </a:pPr>
            <a:r>
              <a:rPr lang="en-GB" dirty="0"/>
              <a:t>The reward function approximation, which will be done using a deep neural network.</a:t>
            </a:r>
          </a:p>
          <a:p>
            <a:pPr marL="171450" indent="-171450">
              <a:buFontTx/>
              <a:buChar char="-"/>
            </a:pPr>
            <a:r>
              <a:rPr lang="en-GB" dirty="0"/>
              <a:t>And lastly, the discount factor that we set to 0.95 with the aim of performing long term optimisation.</a:t>
            </a:r>
          </a:p>
          <a:p>
            <a:pPr marL="0" indent="0">
              <a:buFontTx/>
              <a:buNone/>
            </a:pPr>
            <a:r>
              <a:rPr lang="en-GB" dirty="0"/>
              <a:t>This specific value is often selected in the field.</a:t>
            </a:r>
          </a:p>
          <a:p>
            <a:pPr marL="0" indent="0">
              <a:buFontTx/>
              <a:buNone/>
            </a:pPr>
            <a:r>
              <a:rPr lang="en-GB" dirty="0"/>
              <a:t>However there is a discussion to be had for the application of traffic signals, since there is a limit in how far ahead will current actions have an effect over the traffic flow.</a:t>
            </a:r>
          </a:p>
          <a:p>
            <a:pPr marL="0" indent="0">
              <a:buFontTx/>
              <a:buNone/>
            </a:pPr>
            <a:r>
              <a:rPr lang="en-GB" dirty="0"/>
              <a:t>More specifically, there is no sense in optimising beyond the point when an intersection becomes clear of waiting cars, or, in other words, there is a certain level of demand, below which long term optimisation is not required, and greedy optimisation can obtain the best results.</a:t>
            </a:r>
          </a:p>
          <a:p>
            <a:pPr marL="0" indent="0">
              <a:buFontTx/>
              <a:buNone/>
            </a:pPr>
            <a:r>
              <a:rPr lang="en-GB" dirty="0"/>
              <a:t>Finding this specific demand level and its corresponding discount factor is left for future research.</a:t>
            </a:r>
          </a:p>
          <a:p>
            <a:pPr marL="0" indent="0">
              <a:buFontTx/>
              <a:buNone/>
            </a:pPr>
            <a:endParaRPr lang="en-GB" dirty="0"/>
          </a:p>
          <a:p>
            <a:pPr marL="0" indent="0">
              <a:buFontTx/>
              <a:buNone/>
            </a:pPr>
            <a:r>
              <a:rPr lang="en-GB" dirty="0"/>
              <a:t>The demand during the training procedure was set to 400 vehicles per lane per hour and the demand during the tests was variable, to test the extrapolation abilities of the agents.</a:t>
            </a:r>
          </a:p>
          <a:p>
            <a:endParaRPr lang="en-GB" dirty="0"/>
          </a:p>
        </p:txBody>
      </p:sp>
      <p:sp>
        <p:nvSpPr>
          <p:cNvPr id="4" name="Slide Number Placeholder 3"/>
          <p:cNvSpPr>
            <a:spLocks noGrp="1"/>
          </p:cNvSpPr>
          <p:nvPr>
            <p:ph type="sldNum" sz="quarter" idx="5"/>
          </p:nvPr>
        </p:nvSpPr>
        <p:spPr/>
        <p:txBody>
          <a:bodyPr/>
          <a:lstStyle/>
          <a:p>
            <a:fld id="{104A1F3A-725E-4B55-A8D4-54EFD35AC9E8}" type="slidenum">
              <a:rPr lang="en-GB" smtClean="0"/>
              <a:t>6</a:t>
            </a:fld>
            <a:endParaRPr lang="en-GB"/>
          </a:p>
        </p:txBody>
      </p:sp>
    </p:spTree>
    <p:extLst>
      <p:ext uri="{BB962C8B-B14F-4D97-AF65-F5344CB8AC3E}">
        <p14:creationId xmlns:p14="http://schemas.microsoft.com/office/powerpoint/2010/main" val="2637550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The agents tested in this paper can be categorised in 2 groups.</a:t>
            </a:r>
          </a:p>
          <a:p>
            <a:pPr marL="0" indent="0">
              <a:buFontTx/>
              <a:buNone/>
            </a:pPr>
            <a:r>
              <a:rPr lang="en-GB" dirty="0"/>
              <a:t>On one side we have the value-based agents, based on the Deep Q Network Paradigm, and on the other we have the policy-gradient methods based on the Advantage Actor Critic paradigm.</a:t>
            </a:r>
          </a:p>
          <a:p>
            <a:pPr marL="0" indent="0">
              <a:buFontTx/>
              <a:buNone/>
            </a:pPr>
            <a:r>
              <a:rPr lang="en-GB" dirty="0"/>
              <a:t>While the first group tries to learn the action-value pairs (understood as the expected discounted return (the sum of the rewards over time), after choosing a certain action in a given state;, the second group directly maps states to action probabilities and refines this probability distribution over actions as times passes. </a:t>
            </a:r>
          </a:p>
          <a:p>
            <a:pPr marL="0" indent="0">
              <a:buFontTx/>
              <a:buNone/>
            </a:pPr>
            <a:endParaRPr lang="en-GB" dirty="0"/>
          </a:p>
          <a:p>
            <a:pPr marL="0" indent="0">
              <a:buFontTx/>
              <a:buNone/>
            </a:pPr>
            <a:r>
              <a:rPr lang="en-GB" dirty="0"/>
              <a:t>While I will not go into the specific details of the algorithms here for time reasons, I will be happy to answer any questions about them after the presentation.</a:t>
            </a:r>
          </a:p>
        </p:txBody>
      </p:sp>
      <p:sp>
        <p:nvSpPr>
          <p:cNvPr id="4" name="Slide Number Placeholder 3"/>
          <p:cNvSpPr>
            <a:spLocks noGrp="1"/>
          </p:cNvSpPr>
          <p:nvPr>
            <p:ph type="sldNum" sz="quarter" idx="5"/>
          </p:nvPr>
        </p:nvSpPr>
        <p:spPr/>
        <p:txBody>
          <a:bodyPr/>
          <a:lstStyle/>
          <a:p>
            <a:fld id="{104A1F3A-725E-4B55-A8D4-54EFD35AC9E8}" type="slidenum">
              <a:rPr lang="en-GB" smtClean="0"/>
              <a:t>7</a:t>
            </a:fld>
            <a:endParaRPr lang="en-GB"/>
          </a:p>
        </p:txBody>
      </p:sp>
    </p:spTree>
    <p:extLst>
      <p:ext uri="{BB962C8B-B14F-4D97-AF65-F5344CB8AC3E}">
        <p14:creationId xmlns:p14="http://schemas.microsoft.com/office/powerpoint/2010/main" val="1059413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experiment took place in a simple map with 1 lane in each direction without allowing turning.</a:t>
            </a:r>
          </a:p>
          <a:p>
            <a:r>
              <a:rPr lang="en-GB" dirty="0"/>
              <a:t>In this case the traffic controller has 2 different phases.</a:t>
            </a:r>
          </a:p>
          <a:p>
            <a:r>
              <a:rPr lang="en-GB" dirty="0"/>
              <a:t>Here our RL agents were compared against several other systems currently in use.</a:t>
            </a:r>
          </a:p>
          <a:p>
            <a:endParaRPr lang="en-GB" dirty="0"/>
          </a:p>
          <a:p>
            <a:r>
              <a:rPr lang="en-GB" dirty="0"/>
              <a:t>We find that the best optimised fixed controller is outperformed by all the adaptive controllers under variable demand.</a:t>
            </a:r>
          </a:p>
          <a:p>
            <a:r>
              <a:rPr lang="en-GB" dirty="0"/>
              <a:t>Amongst this class, while RL agents obtain the best results, MOVA provides similar performance, although without a lot of difference between them given the simplicity of the model.</a:t>
            </a:r>
          </a:p>
          <a:p>
            <a:endParaRPr lang="en-GB" dirty="0"/>
          </a:p>
          <a:p>
            <a:r>
              <a:rPr lang="en-GB" dirty="0"/>
              <a:t>Within the RL agents, we found that DQN-based agents outperformed the actor-critic, so going forward we will focus on these.</a:t>
            </a:r>
          </a:p>
        </p:txBody>
      </p:sp>
      <p:sp>
        <p:nvSpPr>
          <p:cNvPr id="4" name="Slide Number Placeholder 3"/>
          <p:cNvSpPr>
            <a:spLocks noGrp="1"/>
          </p:cNvSpPr>
          <p:nvPr>
            <p:ph type="sldNum" sz="quarter" idx="5"/>
          </p:nvPr>
        </p:nvSpPr>
        <p:spPr/>
        <p:txBody>
          <a:bodyPr/>
          <a:lstStyle/>
          <a:p>
            <a:fld id="{104A1F3A-725E-4B55-A8D4-54EFD35AC9E8}" type="slidenum">
              <a:rPr lang="en-GB" smtClean="0"/>
              <a:t>8</a:t>
            </a:fld>
            <a:endParaRPr lang="en-GB"/>
          </a:p>
        </p:txBody>
      </p:sp>
    </p:spTree>
    <p:extLst>
      <p:ext uri="{BB962C8B-B14F-4D97-AF65-F5344CB8AC3E}">
        <p14:creationId xmlns:p14="http://schemas.microsoft.com/office/powerpoint/2010/main" val="321090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when we move to a more complex intersection with 3 incoming lanes per direction, turning allowed and 4 available phases, we find that even MOVA is outclassed, for all variable demand levels as you can see in the top right, as well as for all fixed demand levels tested, as you can see in the bottom right.</a:t>
            </a:r>
          </a:p>
          <a:p>
            <a:endParaRPr lang="en-GB" dirty="0"/>
          </a:p>
          <a:p>
            <a:r>
              <a:rPr lang="en-GB" dirty="0"/>
              <a:t>The difference in this case is stark, with our agents generating less than half of the delay for drivers that MOVA generates.</a:t>
            </a:r>
          </a:p>
          <a:p>
            <a:endParaRPr lang="en-GB" dirty="0"/>
          </a:p>
        </p:txBody>
      </p:sp>
      <p:sp>
        <p:nvSpPr>
          <p:cNvPr id="4" name="Slide Number Placeholder 3"/>
          <p:cNvSpPr>
            <a:spLocks noGrp="1"/>
          </p:cNvSpPr>
          <p:nvPr>
            <p:ph type="sldNum" sz="quarter" idx="5"/>
          </p:nvPr>
        </p:nvSpPr>
        <p:spPr/>
        <p:txBody>
          <a:bodyPr/>
          <a:lstStyle/>
          <a:p>
            <a:fld id="{104A1F3A-725E-4B55-A8D4-54EFD35AC9E8}" type="slidenum">
              <a:rPr lang="en-GB" smtClean="0"/>
              <a:t>9</a:t>
            </a:fld>
            <a:endParaRPr lang="en-GB"/>
          </a:p>
        </p:txBody>
      </p:sp>
    </p:spTree>
    <p:extLst>
      <p:ext uri="{BB962C8B-B14F-4D97-AF65-F5344CB8AC3E}">
        <p14:creationId xmlns:p14="http://schemas.microsoft.com/office/powerpoint/2010/main" val="344660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5A572-1987-6748-A36F-56FFFF933E0A}"/>
              </a:ext>
            </a:extLst>
          </p:cNvPr>
          <p:cNvSpPr>
            <a:spLocks noGrp="1"/>
          </p:cNvSpPr>
          <p:nvPr>
            <p:ph type="ctrTitle"/>
          </p:nvPr>
        </p:nvSpPr>
        <p:spPr>
          <a:xfrm>
            <a:off x="1524000" y="1485218"/>
            <a:ext cx="9144000" cy="2387600"/>
          </a:xfrm>
        </p:spPr>
        <p:txBody>
          <a:bodyPr anchor="b"/>
          <a:lstStyle>
            <a:lvl1pPr algn="ctr">
              <a:defRPr sz="6000"/>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265D899B-4DB7-D849-8197-A4548101C177}"/>
              </a:ext>
            </a:extLst>
          </p:cNvPr>
          <p:cNvSpPr>
            <a:spLocks noGrp="1"/>
          </p:cNvSpPr>
          <p:nvPr>
            <p:ph type="subTitle" idx="1"/>
          </p:nvPr>
        </p:nvSpPr>
        <p:spPr>
          <a:xfrm>
            <a:off x="1524000" y="3906845"/>
            <a:ext cx="9144000" cy="1419901"/>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p>
        </p:txBody>
      </p:sp>
    </p:spTree>
    <p:extLst>
      <p:ext uri="{BB962C8B-B14F-4D97-AF65-F5344CB8AC3E}">
        <p14:creationId xmlns:p14="http://schemas.microsoft.com/office/powerpoint/2010/main" val="2468885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24456C-7108-394A-A74E-B8A5175A2051}"/>
              </a:ext>
            </a:extLst>
          </p:cNvPr>
          <p:cNvSpPr>
            <a:spLocks noGrp="1"/>
          </p:cNvSpPr>
          <p:nvPr>
            <p:ph type="title"/>
          </p:nvPr>
        </p:nvSpPr>
        <p:spPr>
          <a:xfrm>
            <a:off x="838200" y="1482811"/>
            <a:ext cx="10515600" cy="4047132"/>
          </a:xfrm>
        </p:spPr>
        <p:txBody>
          <a:bodyPr/>
          <a:lstStyle>
            <a:lvl1pPr>
              <a:defRPr sz="2800" baseline="0"/>
            </a:lvl1pPr>
          </a:lstStyle>
          <a:p>
            <a:r>
              <a:rPr lang="es-ES"/>
              <a:t>Haga clic para modificar el estilo de título del patrón</a:t>
            </a:r>
            <a:endParaRPr lang="es-ES" dirty="0"/>
          </a:p>
        </p:txBody>
      </p:sp>
      <p:sp>
        <p:nvSpPr>
          <p:cNvPr id="3" name="Marcador de fecha 3">
            <a:extLst>
              <a:ext uri="{FF2B5EF4-FFF2-40B4-BE49-F238E27FC236}">
                <a16:creationId xmlns:a16="http://schemas.microsoft.com/office/drawing/2014/main" id="{4860D76F-E017-4D38-A073-B2B9CDF4C976}"/>
              </a:ext>
            </a:extLst>
          </p:cNvPr>
          <p:cNvSpPr>
            <a:spLocks noGrp="1"/>
          </p:cNvSpPr>
          <p:nvPr>
            <p:ph type="dt" sz="half" idx="10"/>
          </p:nvPr>
        </p:nvSpPr>
        <p:spPr>
          <a:xfrm>
            <a:off x="127000" y="6403975"/>
            <a:ext cx="1422400" cy="365125"/>
          </a:xfrm>
          <a:prstGeom prst="rect">
            <a:avLst/>
          </a:prstGeom>
        </p:spPr>
        <p:txBody>
          <a:bodyPr/>
          <a:lstStyle>
            <a:lvl1pPr>
              <a:defRPr sz="1400"/>
            </a:lvl1pPr>
          </a:lstStyle>
          <a:p>
            <a:pPr>
              <a:defRPr/>
            </a:pPr>
            <a:fld id="{6F941131-4D41-4351-A13A-EDB808670F48}" type="datetimeFigureOut">
              <a:rPr lang="es-ES"/>
              <a:pPr>
                <a:defRPr/>
              </a:pPr>
              <a:t>22/06/2021</a:t>
            </a:fld>
            <a:endParaRPr lang="es-ES" dirty="0"/>
          </a:p>
        </p:txBody>
      </p:sp>
      <p:sp>
        <p:nvSpPr>
          <p:cNvPr id="4" name="Marcador de número de diapositiva 5">
            <a:extLst>
              <a:ext uri="{FF2B5EF4-FFF2-40B4-BE49-F238E27FC236}">
                <a16:creationId xmlns:a16="http://schemas.microsoft.com/office/drawing/2014/main" id="{0E371575-0D28-418A-AA2D-47946346331E}"/>
              </a:ext>
            </a:extLst>
          </p:cNvPr>
          <p:cNvSpPr>
            <a:spLocks noGrp="1"/>
          </p:cNvSpPr>
          <p:nvPr>
            <p:ph type="sldNum" sz="quarter" idx="11"/>
          </p:nvPr>
        </p:nvSpPr>
        <p:spPr>
          <a:xfrm>
            <a:off x="127000" y="6007100"/>
            <a:ext cx="785813" cy="365125"/>
          </a:xfrm>
          <a:prstGeom prst="rect">
            <a:avLst/>
          </a:prstGeom>
        </p:spPr>
        <p:txBody>
          <a:bodyPr vert="horz" wrap="square" lIns="91440" tIns="45720" rIns="91440" bIns="45720" numCol="1" anchor="t" anchorCtr="0" compatLnSpc="1">
            <a:prstTxWarp prst="textNoShape">
              <a:avLst/>
            </a:prstTxWarp>
          </a:bodyPr>
          <a:lstStyle>
            <a:lvl1pPr>
              <a:defRPr sz="1600"/>
            </a:lvl1pPr>
          </a:lstStyle>
          <a:p>
            <a:fld id="{69792F81-509B-4A6B-A2AE-C4A2B2842C84}" type="slidenum">
              <a:rPr lang="es-ES" altLang="en-US"/>
              <a:pPr/>
              <a:t>‹#›</a:t>
            </a:fld>
            <a:endParaRPr lang="es-ES" altLang="en-US"/>
          </a:p>
        </p:txBody>
      </p:sp>
    </p:spTree>
    <p:extLst>
      <p:ext uri="{BB962C8B-B14F-4D97-AF65-F5344CB8AC3E}">
        <p14:creationId xmlns:p14="http://schemas.microsoft.com/office/powerpoint/2010/main" val="286643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EC4FCD97-7DFD-49D1-AB94-4104E14AC3A7}"/>
              </a:ext>
            </a:extLst>
          </p:cNvPr>
          <p:cNvSpPr>
            <a:spLocks noGrp="1"/>
          </p:cNvSpPr>
          <p:nvPr>
            <p:ph type="dt" sz="half" idx="10"/>
          </p:nvPr>
        </p:nvSpPr>
        <p:spPr>
          <a:xfrm>
            <a:off x="127000" y="6403975"/>
            <a:ext cx="1422400" cy="365125"/>
          </a:xfrm>
          <a:prstGeom prst="rect">
            <a:avLst/>
          </a:prstGeom>
        </p:spPr>
        <p:txBody>
          <a:bodyPr/>
          <a:lstStyle>
            <a:lvl1pPr>
              <a:defRPr sz="1400"/>
            </a:lvl1pPr>
          </a:lstStyle>
          <a:p>
            <a:pPr>
              <a:defRPr/>
            </a:pPr>
            <a:fld id="{D500B936-71A9-480A-8A84-A1FF97E80908}" type="datetimeFigureOut">
              <a:rPr lang="es-ES"/>
              <a:pPr>
                <a:defRPr/>
              </a:pPr>
              <a:t>22/06/2021</a:t>
            </a:fld>
            <a:endParaRPr lang="es-ES" dirty="0"/>
          </a:p>
        </p:txBody>
      </p:sp>
      <p:sp>
        <p:nvSpPr>
          <p:cNvPr id="3" name="Marcador de número de diapositiva 5">
            <a:extLst>
              <a:ext uri="{FF2B5EF4-FFF2-40B4-BE49-F238E27FC236}">
                <a16:creationId xmlns:a16="http://schemas.microsoft.com/office/drawing/2014/main" id="{C573542D-E12B-47FC-9598-7B1A19607E4B}"/>
              </a:ext>
            </a:extLst>
          </p:cNvPr>
          <p:cNvSpPr>
            <a:spLocks noGrp="1"/>
          </p:cNvSpPr>
          <p:nvPr>
            <p:ph type="sldNum" sz="quarter" idx="11"/>
          </p:nvPr>
        </p:nvSpPr>
        <p:spPr>
          <a:xfrm>
            <a:off x="127000" y="6007100"/>
            <a:ext cx="785813" cy="365125"/>
          </a:xfrm>
          <a:prstGeom prst="rect">
            <a:avLst/>
          </a:prstGeom>
        </p:spPr>
        <p:txBody>
          <a:bodyPr vert="horz" wrap="square" lIns="91440" tIns="45720" rIns="91440" bIns="45720" numCol="1" anchor="t" anchorCtr="0" compatLnSpc="1">
            <a:prstTxWarp prst="textNoShape">
              <a:avLst/>
            </a:prstTxWarp>
          </a:bodyPr>
          <a:lstStyle>
            <a:lvl1pPr>
              <a:defRPr sz="1600"/>
            </a:lvl1pPr>
          </a:lstStyle>
          <a:p>
            <a:fld id="{9480635B-074F-4E7F-AB63-A74D4F509F28}" type="slidenum">
              <a:rPr lang="es-ES" altLang="en-US"/>
              <a:pPr/>
              <a:t>‹#›</a:t>
            </a:fld>
            <a:endParaRPr lang="es-ES" altLang="en-US"/>
          </a:p>
        </p:txBody>
      </p:sp>
    </p:spTree>
    <p:extLst>
      <p:ext uri="{BB962C8B-B14F-4D97-AF65-F5344CB8AC3E}">
        <p14:creationId xmlns:p14="http://schemas.microsoft.com/office/powerpoint/2010/main" val="2609505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a más información">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EC24456C-7108-394A-A74E-B8A5175A2051}"/>
              </a:ext>
            </a:extLst>
          </p:cNvPr>
          <p:cNvSpPr>
            <a:spLocks noGrp="1"/>
          </p:cNvSpPr>
          <p:nvPr>
            <p:ph type="title"/>
          </p:nvPr>
        </p:nvSpPr>
        <p:spPr>
          <a:xfrm>
            <a:off x="838200" y="1482810"/>
            <a:ext cx="5842686" cy="4184821"/>
          </a:xfrm>
        </p:spPr>
        <p:txBody>
          <a:bodyPr/>
          <a:lstStyle>
            <a:lvl1pPr>
              <a:defRPr sz="2800" baseline="0"/>
            </a:lvl1pPr>
          </a:lstStyle>
          <a:p>
            <a:pPr lvl="0"/>
            <a:r>
              <a:rPr lang="es-ES"/>
              <a:t>Haga clic para modificar el estilo de título del patrón</a:t>
            </a:r>
            <a:endParaRPr lang="es-ES" dirty="0"/>
          </a:p>
        </p:txBody>
      </p:sp>
      <p:sp>
        <p:nvSpPr>
          <p:cNvPr id="3" name="Marcador de fecha 3">
            <a:extLst>
              <a:ext uri="{FF2B5EF4-FFF2-40B4-BE49-F238E27FC236}">
                <a16:creationId xmlns:a16="http://schemas.microsoft.com/office/drawing/2014/main" id="{D8C75E11-6A80-4E5F-B991-BB06CE93B5EF}"/>
              </a:ext>
            </a:extLst>
          </p:cNvPr>
          <p:cNvSpPr>
            <a:spLocks noGrp="1"/>
          </p:cNvSpPr>
          <p:nvPr>
            <p:ph type="dt" sz="half" idx="10"/>
          </p:nvPr>
        </p:nvSpPr>
        <p:spPr>
          <a:xfrm>
            <a:off x="127000" y="6403975"/>
            <a:ext cx="1422400" cy="365125"/>
          </a:xfrm>
          <a:prstGeom prst="rect">
            <a:avLst/>
          </a:prstGeom>
        </p:spPr>
        <p:txBody>
          <a:bodyPr/>
          <a:lstStyle>
            <a:lvl1pPr>
              <a:defRPr sz="1400"/>
            </a:lvl1pPr>
          </a:lstStyle>
          <a:p>
            <a:pPr>
              <a:defRPr/>
            </a:pPr>
            <a:fld id="{A92420D3-92B1-4E8E-B4D0-A06131572907}" type="datetimeFigureOut">
              <a:rPr lang="es-ES"/>
              <a:pPr>
                <a:defRPr/>
              </a:pPr>
              <a:t>22/06/2021</a:t>
            </a:fld>
            <a:endParaRPr lang="es-ES" dirty="0"/>
          </a:p>
        </p:txBody>
      </p:sp>
      <p:sp>
        <p:nvSpPr>
          <p:cNvPr id="4" name="Marcador de número de diapositiva 5">
            <a:extLst>
              <a:ext uri="{FF2B5EF4-FFF2-40B4-BE49-F238E27FC236}">
                <a16:creationId xmlns:a16="http://schemas.microsoft.com/office/drawing/2014/main" id="{F5FE8DFD-7138-4E96-AD61-350706BAA845}"/>
              </a:ext>
            </a:extLst>
          </p:cNvPr>
          <p:cNvSpPr>
            <a:spLocks noGrp="1"/>
          </p:cNvSpPr>
          <p:nvPr>
            <p:ph type="sldNum" sz="quarter" idx="11"/>
          </p:nvPr>
        </p:nvSpPr>
        <p:spPr>
          <a:xfrm>
            <a:off x="127000" y="6007100"/>
            <a:ext cx="785813" cy="365125"/>
          </a:xfrm>
          <a:prstGeom prst="rect">
            <a:avLst/>
          </a:prstGeom>
        </p:spPr>
        <p:txBody>
          <a:bodyPr vert="horz" wrap="square" lIns="91440" tIns="45720" rIns="91440" bIns="45720" numCol="1" anchor="t" anchorCtr="0" compatLnSpc="1">
            <a:prstTxWarp prst="textNoShape">
              <a:avLst/>
            </a:prstTxWarp>
          </a:bodyPr>
          <a:lstStyle>
            <a:lvl1pPr>
              <a:defRPr sz="1600"/>
            </a:lvl1pPr>
          </a:lstStyle>
          <a:p>
            <a:fld id="{C37F103D-9B28-42E4-8B6F-BD031B1BDCE6}" type="slidenum">
              <a:rPr lang="es-ES" altLang="en-US"/>
              <a:pPr/>
              <a:t>‹#›</a:t>
            </a:fld>
            <a:endParaRPr lang="es-ES" altLang="en-US"/>
          </a:p>
        </p:txBody>
      </p:sp>
    </p:spTree>
    <p:extLst>
      <p:ext uri="{BB962C8B-B14F-4D97-AF65-F5344CB8AC3E}">
        <p14:creationId xmlns:p14="http://schemas.microsoft.com/office/powerpoint/2010/main" val="9024579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riángulo rectángulo 13">
            <a:extLst>
              <a:ext uri="{FF2B5EF4-FFF2-40B4-BE49-F238E27FC236}">
                <a16:creationId xmlns:a16="http://schemas.microsoft.com/office/drawing/2014/main" id="{584481B8-F07E-43E0-AF66-E0FF42D15907}"/>
              </a:ext>
            </a:extLst>
          </p:cNvPr>
          <p:cNvSpPr/>
          <p:nvPr userDrawn="1"/>
        </p:nvSpPr>
        <p:spPr>
          <a:xfrm flipH="1">
            <a:off x="1852613" y="6208713"/>
            <a:ext cx="9685337" cy="649287"/>
          </a:xfrm>
          <a:prstGeom prst="rtTriangle">
            <a:avLst/>
          </a:prstGeom>
          <a:solidFill>
            <a:srgbClr val="A028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3" name="Triángulo rectángulo 12">
            <a:extLst>
              <a:ext uri="{FF2B5EF4-FFF2-40B4-BE49-F238E27FC236}">
                <a16:creationId xmlns:a16="http://schemas.microsoft.com/office/drawing/2014/main" id="{511A2AA6-734C-4662-BA81-CAA02DD549EC}"/>
              </a:ext>
            </a:extLst>
          </p:cNvPr>
          <p:cNvSpPr/>
          <p:nvPr userDrawn="1"/>
        </p:nvSpPr>
        <p:spPr>
          <a:xfrm flipH="1">
            <a:off x="6353175" y="5534025"/>
            <a:ext cx="5838825" cy="1323975"/>
          </a:xfrm>
          <a:prstGeom prst="rtTriangle">
            <a:avLst/>
          </a:prstGeom>
          <a:solidFill>
            <a:srgbClr val="589D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28" name="Marcador de título 1">
            <a:extLst>
              <a:ext uri="{FF2B5EF4-FFF2-40B4-BE49-F238E27FC236}">
                <a16:creationId xmlns:a16="http://schemas.microsoft.com/office/drawing/2014/main" id="{DD98AFB8-E87E-4C0C-B401-A6A590D604AD}"/>
              </a:ext>
            </a:extLst>
          </p:cNvPr>
          <p:cNvSpPr>
            <a:spLocks noGrp="1" noChangeArrowheads="1"/>
          </p:cNvSpPr>
          <p:nvPr>
            <p:ph type="title"/>
          </p:nvPr>
        </p:nvSpPr>
        <p:spPr bwMode="auto">
          <a:xfrm>
            <a:off x="838200" y="307975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ES"/>
              <a:t>Haga clic para modificar el estilo de título del patrón</a:t>
            </a:r>
          </a:p>
        </p:txBody>
      </p:sp>
      <p:pic>
        <p:nvPicPr>
          <p:cNvPr id="1029" name="Imagen 10">
            <a:extLst>
              <a:ext uri="{FF2B5EF4-FFF2-40B4-BE49-F238E27FC236}">
                <a16:creationId xmlns:a16="http://schemas.microsoft.com/office/drawing/2014/main" id="{32293507-34E8-4300-B925-B9B0581DA617}"/>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6350"/>
            <a:ext cx="2174875"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riángulo rectángulo 11">
            <a:extLst>
              <a:ext uri="{FF2B5EF4-FFF2-40B4-BE49-F238E27FC236}">
                <a16:creationId xmlns:a16="http://schemas.microsoft.com/office/drawing/2014/main" id="{F23BACDA-A395-4FB2-9A30-E3814B6AD9E6}"/>
              </a:ext>
            </a:extLst>
          </p:cNvPr>
          <p:cNvSpPr/>
          <p:nvPr userDrawn="1"/>
        </p:nvSpPr>
        <p:spPr>
          <a:xfrm>
            <a:off x="0" y="5800725"/>
            <a:ext cx="4860925" cy="1057275"/>
          </a:xfrm>
          <a:prstGeom prst="rtTriangle">
            <a:avLst/>
          </a:prstGeom>
          <a:solidFill>
            <a:srgbClr val="F5A7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1" name="Marcador de pie de página 4">
            <a:extLst>
              <a:ext uri="{FF2B5EF4-FFF2-40B4-BE49-F238E27FC236}">
                <a16:creationId xmlns:a16="http://schemas.microsoft.com/office/drawing/2014/main" id="{CC6355A2-C21A-564F-9CED-6F16A66B70D0}"/>
              </a:ext>
            </a:extLst>
          </p:cNvPr>
          <p:cNvSpPr txBox="1">
            <a:spLocks/>
          </p:cNvSpPr>
          <p:nvPr userDrawn="1"/>
        </p:nvSpPr>
        <p:spPr>
          <a:xfrm>
            <a:off x="9104313" y="6356350"/>
            <a:ext cx="2890837" cy="365125"/>
          </a:xfrm>
          <a:prstGeom prst="rect">
            <a:avLst/>
          </a:prstGeom>
        </p:spPr>
        <p:txBody>
          <a:bodyPr/>
          <a:lstStyle>
            <a:defPPr>
              <a:defRPr lang="es-E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r>
              <a:rPr lang="es-ES" b="1" dirty="0">
                <a:solidFill>
                  <a:schemeClr val="bg1"/>
                </a:solidFill>
              </a:rPr>
              <a:t>Burgos, 6-8 </a:t>
            </a:r>
            <a:r>
              <a:rPr lang="es-ES" b="1" dirty="0" err="1">
                <a:solidFill>
                  <a:schemeClr val="bg1"/>
                </a:solidFill>
              </a:rPr>
              <a:t>July</a:t>
            </a:r>
            <a:r>
              <a:rPr lang="es-ES" b="1" dirty="0">
                <a:solidFill>
                  <a:schemeClr val="bg1"/>
                </a:solidFill>
              </a:rPr>
              <a:t> 2021</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15.m4a"/><Relationship Id="rId7" Type="http://schemas.openxmlformats.org/officeDocument/2006/relationships/image" Target="../media/image34.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audio" Target="../media/media15.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4.m4a"/><Relationship Id="rId7"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audio" Target="../media/media4.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7.m4a"/><Relationship Id="rId7" Type="http://schemas.openxmlformats.org/officeDocument/2006/relationships/image" Target="../media/image1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5.xml"/><Relationship Id="rId11" Type="http://schemas.openxmlformats.org/officeDocument/2006/relationships/image" Target="../media/image9.png"/><Relationship Id="rId5" Type="http://schemas.openxmlformats.org/officeDocument/2006/relationships/slideLayout" Target="../slideLayouts/slideLayout2.xml"/><Relationship Id="rId10" Type="http://schemas.openxmlformats.org/officeDocument/2006/relationships/image" Target="../media/image17.png"/><Relationship Id="rId4" Type="http://schemas.openxmlformats.org/officeDocument/2006/relationships/audio" Target="../media/media7.m4a"/><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8.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9.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ítulo 1">
            <a:extLst>
              <a:ext uri="{FF2B5EF4-FFF2-40B4-BE49-F238E27FC236}">
                <a16:creationId xmlns:a16="http://schemas.microsoft.com/office/drawing/2014/main" id="{F905F6D2-F70C-4097-86D2-3EAE9E359D0A}"/>
              </a:ext>
            </a:extLst>
          </p:cNvPr>
          <p:cNvSpPr>
            <a:spLocks noGrp="1"/>
          </p:cNvSpPr>
          <p:nvPr>
            <p:ph type="ctrTitle"/>
          </p:nvPr>
        </p:nvSpPr>
        <p:spPr>
          <a:xfrm>
            <a:off x="1524000" y="1485900"/>
            <a:ext cx="9144000" cy="2387600"/>
          </a:xfrm>
        </p:spPr>
        <p:txBody>
          <a:bodyPr/>
          <a:lstStyle/>
          <a:p>
            <a:r>
              <a:rPr lang="en-GB" sz="4000" b="1" dirty="0">
                <a:solidFill>
                  <a:srgbClr val="B23C54"/>
                </a:solidFill>
                <a:latin typeface="Roboto Condensed" pitchFamily="2" charset="0"/>
              </a:rPr>
              <a:t>Reinforcement Learning for Traffic Signal Control: Comparison with Commercial Systems</a:t>
            </a:r>
            <a:endParaRPr lang="es-ES" altLang="es-ES" sz="4000" b="1" dirty="0">
              <a:solidFill>
                <a:srgbClr val="B23C54"/>
              </a:solidFill>
              <a:latin typeface="Roboto Condensed" pitchFamily="2" charset="0"/>
            </a:endParaRPr>
          </a:p>
        </p:txBody>
      </p:sp>
      <p:sp>
        <p:nvSpPr>
          <p:cNvPr id="5123" name="Subtítulo 2">
            <a:extLst>
              <a:ext uri="{FF2B5EF4-FFF2-40B4-BE49-F238E27FC236}">
                <a16:creationId xmlns:a16="http://schemas.microsoft.com/office/drawing/2014/main" id="{D679B2E0-9962-43B7-ABA6-0FBF28EC8F3A}"/>
              </a:ext>
            </a:extLst>
          </p:cNvPr>
          <p:cNvSpPr>
            <a:spLocks noGrp="1"/>
          </p:cNvSpPr>
          <p:nvPr>
            <p:ph type="subTitle" idx="1"/>
          </p:nvPr>
        </p:nvSpPr>
        <p:spPr bwMode="auto">
          <a:xfrm>
            <a:off x="1524000" y="3906838"/>
            <a:ext cx="9144000" cy="1419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s-ES" altLang="es-ES" b="1" dirty="0">
                <a:solidFill>
                  <a:srgbClr val="69AED4"/>
                </a:solidFill>
              </a:rPr>
              <a:t>Alvaro Cabrejas Egea*</a:t>
            </a:r>
            <a:r>
              <a:rPr lang="en-GB" b="1" dirty="0">
                <a:solidFill>
                  <a:srgbClr val="69AED4"/>
                </a:solidFill>
              </a:rPr>
              <a:t>†</a:t>
            </a:r>
            <a:r>
              <a:rPr lang="es-ES" altLang="es-ES" b="1" dirty="0">
                <a:solidFill>
                  <a:srgbClr val="69AED4"/>
                </a:solidFill>
              </a:rPr>
              <a:t>, Raymond Zhang*</a:t>
            </a:r>
            <a:r>
              <a:rPr lang="en-GB" b="1" dirty="0">
                <a:solidFill>
                  <a:srgbClr val="69AED4"/>
                </a:solidFill>
              </a:rPr>
              <a:t>‡</a:t>
            </a:r>
            <a:r>
              <a:rPr lang="es-ES" altLang="es-ES" b="1" dirty="0">
                <a:solidFill>
                  <a:srgbClr val="69AED4"/>
                </a:solidFill>
              </a:rPr>
              <a:t> &amp; Neil Walton*</a:t>
            </a:r>
            <a:r>
              <a:rPr lang="en-GB" b="1" dirty="0">
                <a:solidFill>
                  <a:srgbClr val="69AED4"/>
                </a:solidFill>
              </a:rPr>
              <a:t>^</a:t>
            </a:r>
            <a:endParaRPr lang="es-ES" b="1" dirty="0">
              <a:solidFill>
                <a:srgbClr val="69AED4"/>
              </a:solidFill>
            </a:endParaRPr>
          </a:p>
          <a:p>
            <a:r>
              <a:rPr lang="es-ES" altLang="es-ES" b="1" dirty="0">
                <a:solidFill>
                  <a:srgbClr val="69AED4"/>
                </a:solidFill>
              </a:rPr>
              <a:t>* </a:t>
            </a:r>
            <a:r>
              <a:rPr lang="es-ES" altLang="es-ES" dirty="0">
                <a:solidFill>
                  <a:srgbClr val="69AED4"/>
                </a:solidFill>
              </a:rPr>
              <a:t>The Alan Turing Institute, </a:t>
            </a:r>
            <a:r>
              <a:rPr lang="en-GB" dirty="0">
                <a:solidFill>
                  <a:srgbClr val="69AED4"/>
                </a:solidFill>
              </a:rPr>
              <a:t>† University of Warwick, </a:t>
            </a:r>
            <a:br>
              <a:rPr lang="en-GB" dirty="0">
                <a:solidFill>
                  <a:srgbClr val="69AED4"/>
                </a:solidFill>
              </a:rPr>
            </a:br>
            <a:r>
              <a:rPr lang="en-GB" dirty="0">
                <a:solidFill>
                  <a:srgbClr val="69AED4"/>
                </a:solidFill>
              </a:rPr>
              <a:t>‡ University of Paris-</a:t>
            </a:r>
            <a:r>
              <a:rPr lang="en-GB" dirty="0" err="1">
                <a:solidFill>
                  <a:srgbClr val="69AED4"/>
                </a:solidFill>
              </a:rPr>
              <a:t>Saclay</a:t>
            </a:r>
            <a:r>
              <a:rPr lang="en-GB" dirty="0">
                <a:solidFill>
                  <a:srgbClr val="69AED4"/>
                </a:solidFill>
              </a:rPr>
              <a:t>, ^ University of Manchester</a:t>
            </a:r>
            <a:endParaRPr lang="es-ES" altLang="es-ES" dirty="0">
              <a:solidFill>
                <a:srgbClr val="69AED4"/>
              </a:solidFill>
            </a:endParaRPr>
          </a:p>
        </p:txBody>
      </p:sp>
      <p:pic>
        <p:nvPicPr>
          <p:cNvPr id="4" name="Picture 3">
            <a:extLst>
              <a:ext uri="{FF2B5EF4-FFF2-40B4-BE49-F238E27FC236}">
                <a16:creationId xmlns:a16="http://schemas.microsoft.com/office/drawing/2014/main" id="{F2751EF4-0675-411D-BFC6-67E4F44BB2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7513" y="495561"/>
            <a:ext cx="1495151" cy="598221"/>
          </a:xfrm>
          <a:prstGeom prst="rect">
            <a:avLst/>
          </a:prstGeom>
        </p:spPr>
      </p:pic>
      <p:pic>
        <p:nvPicPr>
          <p:cNvPr id="5" name="Picture 4">
            <a:extLst>
              <a:ext uri="{FF2B5EF4-FFF2-40B4-BE49-F238E27FC236}">
                <a16:creationId xmlns:a16="http://schemas.microsoft.com/office/drawing/2014/main" id="{333698B0-768C-458C-BDE6-30C2ABC74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3271" y="5376382"/>
            <a:ext cx="1615518" cy="616290"/>
          </a:xfrm>
          <a:prstGeom prst="rect">
            <a:avLst/>
          </a:prstGeom>
        </p:spPr>
      </p:pic>
      <p:pic>
        <p:nvPicPr>
          <p:cNvPr id="6" name="Picture 5">
            <a:extLst>
              <a:ext uri="{FF2B5EF4-FFF2-40B4-BE49-F238E27FC236}">
                <a16:creationId xmlns:a16="http://schemas.microsoft.com/office/drawing/2014/main" id="{A4944D2E-2302-4D9F-8BF6-896A2DC309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1683" y="5384787"/>
            <a:ext cx="902748" cy="599481"/>
          </a:xfrm>
          <a:prstGeom prst="rect">
            <a:avLst/>
          </a:prstGeom>
        </p:spPr>
      </p:pic>
      <p:pic>
        <p:nvPicPr>
          <p:cNvPr id="7" name="Picture 6" descr="Logo&#10;&#10;Description automatically generated">
            <a:extLst>
              <a:ext uri="{FF2B5EF4-FFF2-40B4-BE49-F238E27FC236}">
                <a16:creationId xmlns:a16="http://schemas.microsoft.com/office/drawing/2014/main" id="{DA632029-D9DB-4DAC-860E-85DE6FF1BE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7589" y="5287011"/>
            <a:ext cx="1656184" cy="560256"/>
          </a:xfrm>
          <a:prstGeom prst="rect">
            <a:avLst/>
          </a:prstGeom>
        </p:spPr>
      </p:pic>
      <p:pic>
        <p:nvPicPr>
          <p:cNvPr id="8" name="Picture 7" descr="Text, logo&#10;&#10;Description automatically generated">
            <a:extLst>
              <a:ext uri="{FF2B5EF4-FFF2-40B4-BE49-F238E27FC236}">
                <a16:creationId xmlns:a16="http://schemas.microsoft.com/office/drawing/2014/main" id="{F1B87100-1497-418D-9995-8849E8F41FE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37118" y="5194414"/>
            <a:ext cx="1816077" cy="980226"/>
          </a:xfrm>
          <a:prstGeom prst="rect">
            <a:avLst/>
          </a:prstGeom>
        </p:spPr>
      </p:pic>
      <p:pic>
        <p:nvPicPr>
          <p:cNvPr id="9" name="Picture 8">
            <a:extLst>
              <a:ext uri="{FF2B5EF4-FFF2-40B4-BE49-F238E27FC236}">
                <a16:creationId xmlns:a16="http://schemas.microsoft.com/office/drawing/2014/main" id="{EA94B23F-24A3-44D2-9B70-D93DEE8CE4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43090" y="508266"/>
            <a:ext cx="1728192" cy="572812"/>
          </a:xfrm>
          <a:prstGeom prst="rect">
            <a:avLst/>
          </a:prstGeom>
        </p:spPr>
      </p:pic>
      <p:pic>
        <p:nvPicPr>
          <p:cNvPr id="5125" name="Picture 5" descr="Instituto Alan Turing - Wikipedia, la enciclopedia libre">
            <a:extLst>
              <a:ext uri="{FF2B5EF4-FFF2-40B4-BE49-F238E27FC236}">
                <a16:creationId xmlns:a16="http://schemas.microsoft.com/office/drawing/2014/main" id="{CCA3E300-AE5E-41D4-84DC-A5B2A53150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89137" y="506588"/>
            <a:ext cx="1327722" cy="560963"/>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hlinkClick r:id="" action="ppaction://media"/>
            <a:extLst>
              <a:ext uri="{FF2B5EF4-FFF2-40B4-BE49-F238E27FC236}">
                <a16:creationId xmlns:a16="http://schemas.microsoft.com/office/drawing/2014/main" id="{A07D53AB-3081-4FB5-AFA5-781327D843C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487"/>
    </mc:Choice>
    <mc:Fallback xmlns="">
      <p:transition spd="slow" advTm="19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0B0D53-DFDD-43ED-987C-C06507F20EA6}"/>
              </a:ext>
            </a:extLst>
          </p:cNvPr>
          <p:cNvPicPr>
            <a:picLocks noChangeAspect="1"/>
          </p:cNvPicPr>
          <p:nvPr/>
        </p:nvPicPr>
        <p:blipFill>
          <a:blip r:embed="rId5"/>
          <a:stretch>
            <a:fillRect/>
          </a:stretch>
        </p:blipFill>
        <p:spPr>
          <a:xfrm>
            <a:off x="5400504" y="1707443"/>
            <a:ext cx="5885409" cy="3443114"/>
          </a:xfrm>
          <a:prstGeom prst="rect">
            <a:avLst/>
          </a:prstGeom>
        </p:spPr>
      </p:pic>
      <p:sp>
        <p:nvSpPr>
          <p:cNvPr id="6" name="Title 1">
            <a:extLst>
              <a:ext uri="{FF2B5EF4-FFF2-40B4-BE49-F238E27FC236}">
                <a16:creationId xmlns:a16="http://schemas.microsoft.com/office/drawing/2014/main" id="{E136B3C1-FA89-4E21-8C6D-D2CB5D505D12}"/>
              </a:ext>
            </a:extLst>
          </p:cNvPr>
          <p:cNvSpPr txBox="1">
            <a:spLocks/>
          </p:cNvSpPr>
          <p:nvPr/>
        </p:nvSpPr>
        <p:spPr>
          <a:xfrm>
            <a:off x="2094545" y="355699"/>
            <a:ext cx="9626399" cy="468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GB" sz="3200" b="1" dirty="0">
                <a:latin typeface="Arial" panose="020B0604020202020204" pitchFamily="34" charset="0"/>
                <a:cs typeface="Arial" panose="020B0604020202020204" pitchFamily="34" charset="0"/>
              </a:rPr>
              <a:t>Results Cross Triple II</a:t>
            </a:r>
          </a:p>
        </p:txBody>
      </p:sp>
      <p:pic>
        <p:nvPicPr>
          <p:cNvPr id="13" name="Picture 12" descr="Chart, diagram&#10;&#10;Description automatically generated">
            <a:extLst>
              <a:ext uri="{FF2B5EF4-FFF2-40B4-BE49-F238E27FC236}">
                <a16:creationId xmlns:a16="http://schemas.microsoft.com/office/drawing/2014/main" id="{0758D080-5A7D-437E-A6E6-90A8AACAD1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087" y="1183913"/>
            <a:ext cx="3794345" cy="3754194"/>
          </a:xfrm>
          <a:prstGeom prst="rect">
            <a:avLst/>
          </a:prstGeom>
        </p:spPr>
      </p:pic>
      <p:pic>
        <p:nvPicPr>
          <p:cNvPr id="7" name="Picture 6">
            <a:extLst>
              <a:ext uri="{FF2B5EF4-FFF2-40B4-BE49-F238E27FC236}">
                <a16:creationId xmlns:a16="http://schemas.microsoft.com/office/drawing/2014/main" id="{DADA9479-48AA-4431-9537-385616681498}"/>
              </a:ext>
            </a:extLst>
          </p:cNvPr>
          <p:cNvPicPr>
            <a:picLocks noChangeAspect="1"/>
          </p:cNvPicPr>
          <p:nvPr/>
        </p:nvPicPr>
        <p:blipFill>
          <a:blip r:embed="rId7"/>
          <a:stretch>
            <a:fillRect/>
          </a:stretch>
        </p:blipFill>
        <p:spPr>
          <a:xfrm>
            <a:off x="906087" y="5169398"/>
            <a:ext cx="3794345" cy="1337710"/>
          </a:xfrm>
          <a:prstGeom prst="rect">
            <a:avLst/>
          </a:prstGeom>
        </p:spPr>
      </p:pic>
      <p:pic>
        <p:nvPicPr>
          <p:cNvPr id="5" name="Audio 4">
            <a:hlinkClick r:id="" action="ppaction://media"/>
            <a:extLst>
              <a:ext uri="{FF2B5EF4-FFF2-40B4-BE49-F238E27FC236}">
                <a16:creationId xmlns:a16="http://schemas.microsoft.com/office/drawing/2014/main" id="{C7D8799F-B40F-4700-B5FF-A0C7B0E7E87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60599502"/>
      </p:ext>
    </p:extLst>
  </p:cSld>
  <p:clrMapOvr>
    <a:masterClrMapping/>
  </p:clrMapOvr>
  <mc:AlternateContent xmlns:mc="http://schemas.openxmlformats.org/markup-compatibility/2006">
    <mc:Choice xmlns:p14="http://schemas.microsoft.com/office/powerpoint/2010/main" Requires="p14">
      <p:transition spd="slow" p14:dur="2000" advTm="39997"/>
    </mc:Choice>
    <mc:Fallback>
      <p:transition spd="slow" advTm="3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48BE02-44DE-4C02-9A87-946ECD948744}"/>
              </a:ext>
            </a:extLst>
          </p:cNvPr>
          <p:cNvPicPr>
            <a:picLocks noChangeAspect="1"/>
          </p:cNvPicPr>
          <p:nvPr/>
        </p:nvPicPr>
        <p:blipFill>
          <a:blip r:embed="rId5"/>
          <a:stretch>
            <a:fillRect/>
          </a:stretch>
        </p:blipFill>
        <p:spPr>
          <a:xfrm>
            <a:off x="6715392" y="5000495"/>
            <a:ext cx="4922425" cy="1047191"/>
          </a:xfrm>
          <a:prstGeom prst="rect">
            <a:avLst/>
          </a:prstGeom>
        </p:spPr>
      </p:pic>
      <p:pic>
        <p:nvPicPr>
          <p:cNvPr id="10" name="Picture 9">
            <a:extLst>
              <a:ext uri="{FF2B5EF4-FFF2-40B4-BE49-F238E27FC236}">
                <a16:creationId xmlns:a16="http://schemas.microsoft.com/office/drawing/2014/main" id="{8D23B1F2-2BFE-408A-B1F5-BA2439CF72BF}"/>
              </a:ext>
            </a:extLst>
          </p:cNvPr>
          <p:cNvPicPr>
            <a:picLocks noChangeAspect="1"/>
          </p:cNvPicPr>
          <p:nvPr/>
        </p:nvPicPr>
        <p:blipFill>
          <a:blip r:embed="rId6"/>
          <a:stretch>
            <a:fillRect/>
          </a:stretch>
        </p:blipFill>
        <p:spPr>
          <a:xfrm>
            <a:off x="5846113" y="1176074"/>
            <a:ext cx="6232371" cy="3619844"/>
          </a:xfrm>
          <a:prstGeom prst="rect">
            <a:avLst/>
          </a:prstGeom>
        </p:spPr>
      </p:pic>
      <p:sp>
        <p:nvSpPr>
          <p:cNvPr id="6" name="Title 1">
            <a:extLst>
              <a:ext uri="{FF2B5EF4-FFF2-40B4-BE49-F238E27FC236}">
                <a16:creationId xmlns:a16="http://schemas.microsoft.com/office/drawing/2014/main" id="{E136B3C1-FA89-4E21-8C6D-D2CB5D505D12}"/>
              </a:ext>
            </a:extLst>
          </p:cNvPr>
          <p:cNvSpPr txBox="1">
            <a:spLocks/>
          </p:cNvSpPr>
          <p:nvPr/>
        </p:nvSpPr>
        <p:spPr>
          <a:xfrm>
            <a:off x="2094545" y="355699"/>
            <a:ext cx="9626399" cy="468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GB" sz="3200" b="1" dirty="0">
                <a:latin typeface="Arial" panose="020B0604020202020204" pitchFamily="34" charset="0"/>
                <a:cs typeface="Arial" panose="020B0604020202020204" pitchFamily="34" charset="0"/>
              </a:rPr>
              <a:t>Results Five Intersections</a:t>
            </a:r>
          </a:p>
        </p:txBody>
      </p:sp>
      <p:pic>
        <p:nvPicPr>
          <p:cNvPr id="9" name="Picture 8">
            <a:extLst>
              <a:ext uri="{FF2B5EF4-FFF2-40B4-BE49-F238E27FC236}">
                <a16:creationId xmlns:a16="http://schemas.microsoft.com/office/drawing/2014/main" id="{F923EF29-2A72-4136-9709-00D65BF4D1BF}"/>
              </a:ext>
            </a:extLst>
          </p:cNvPr>
          <p:cNvPicPr>
            <a:picLocks noChangeAspect="1"/>
          </p:cNvPicPr>
          <p:nvPr/>
        </p:nvPicPr>
        <p:blipFill>
          <a:blip r:embed="rId7"/>
          <a:stretch>
            <a:fillRect/>
          </a:stretch>
        </p:blipFill>
        <p:spPr>
          <a:xfrm>
            <a:off x="213269" y="1211044"/>
            <a:ext cx="5527598" cy="4435911"/>
          </a:xfrm>
          <a:prstGeom prst="rect">
            <a:avLst/>
          </a:prstGeom>
        </p:spPr>
      </p:pic>
      <p:pic>
        <p:nvPicPr>
          <p:cNvPr id="16" name="Audio 15">
            <a:hlinkClick r:id="" action="ppaction://media"/>
            <a:extLst>
              <a:ext uri="{FF2B5EF4-FFF2-40B4-BE49-F238E27FC236}">
                <a16:creationId xmlns:a16="http://schemas.microsoft.com/office/drawing/2014/main" id="{EE6FBEFE-99B3-4C9A-A29E-E3E1773EC2E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3498252"/>
      </p:ext>
    </p:extLst>
  </p:cSld>
  <p:clrMapOvr>
    <a:masterClrMapping/>
  </p:clrMapOvr>
  <mc:AlternateContent xmlns:mc="http://schemas.openxmlformats.org/markup-compatibility/2006">
    <mc:Choice xmlns:p14="http://schemas.microsoft.com/office/powerpoint/2010/main" Requires="p14">
      <p:transition spd="slow" p14:dur="2000" advTm="104864"/>
    </mc:Choice>
    <mc:Fallback>
      <p:transition spd="slow" advTm="104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lance_int3.inpx - PTV Vissim 2021 (SP 05) Thesis (Academic License) 2021-04-17 16-07-34 (online-video-cutter.com)">
            <a:hlinkClick r:id="" action="ppaction://media"/>
            <a:extLst>
              <a:ext uri="{FF2B5EF4-FFF2-40B4-BE49-F238E27FC236}">
                <a16:creationId xmlns:a16="http://schemas.microsoft.com/office/drawing/2014/main" id="{18F0E1FF-68F3-4ABD-8D8D-4B2EC2423DD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a:noFill/>
        </p:spPr>
      </p:pic>
      <p:pic>
        <p:nvPicPr>
          <p:cNvPr id="2" name="Audio 1">
            <a:hlinkClick r:id="" action="ppaction://media"/>
            <a:extLst>
              <a:ext uri="{FF2B5EF4-FFF2-40B4-BE49-F238E27FC236}">
                <a16:creationId xmlns:a16="http://schemas.microsoft.com/office/drawing/2014/main" id="{419C44C6-9A41-44C6-AB84-8521C01060C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97655551"/>
      </p:ext>
    </p:extLst>
  </p:cSld>
  <p:clrMapOvr>
    <a:masterClrMapping/>
  </p:clrMapOvr>
  <mc:AlternateContent xmlns:mc="http://schemas.openxmlformats.org/markup-compatibility/2006">
    <mc:Choice xmlns:p14="http://schemas.microsoft.com/office/powerpoint/2010/main" Requires="p14">
      <p:transition spd="slow" p14:dur="2000" advTm="33885"/>
    </mc:Choice>
    <mc:Fallback>
      <p:transition spd="slow" advTm="33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01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19" objId="4"/>
        <p14:stopEvt time="33885"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77C6FB22-8A80-4C5E-ACAD-C28FC04E64FC}"/>
              </a:ext>
            </a:extLst>
          </p:cNvPr>
          <p:cNvSpPr>
            <a:spLocks noGrp="1"/>
          </p:cNvSpPr>
          <p:nvPr>
            <p:ph type="title"/>
          </p:nvPr>
        </p:nvSpPr>
        <p:spPr>
          <a:xfrm>
            <a:off x="3452813" y="1260475"/>
            <a:ext cx="5842000" cy="4184650"/>
          </a:xfrm>
        </p:spPr>
        <p:txBody>
          <a:bodyPr/>
          <a:lstStyle/>
          <a:p>
            <a:r>
              <a:rPr lang="es-ES" altLang="es-ES" b="1" dirty="0">
                <a:solidFill>
                  <a:srgbClr val="B23C54"/>
                </a:solidFill>
                <a:latin typeface="Roboto Condensed" pitchFamily="2" charset="0"/>
                <a:cs typeface="Roboto Condensed" pitchFamily="2" charset="0"/>
              </a:rPr>
              <a:t>THANKS FOR YOUR ATTENTION</a:t>
            </a:r>
            <a:br>
              <a:rPr lang="es-ES" altLang="es-ES" b="1" dirty="0">
                <a:solidFill>
                  <a:srgbClr val="B23C54"/>
                </a:solidFill>
                <a:latin typeface="Roboto Condensed" pitchFamily="2" charset="0"/>
                <a:cs typeface="Roboto Condensed" pitchFamily="2" charset="0"/>
              </a:rPr>
            </a:br>
            <a:br>
              <a:rPr lang="es-ES" altLang="es-ES" b="1" dirty="0">
                <a:solidFill>
                  <a:srgbClr val="B23C54"/>
                </a:solidFill>
                <a:latin typeface="Roboto Condensed" pitchFamily="2" charset="0"/>
                <a:cs typeface="Roboto Condensed" pitchFamily="2" charset="0"/>
              </a:rPr>
            </a:br>
            <a:br>
              <a:rPr lang="es-ES" altLang="es-ES" b="1" dirty="0">
                <a:solidFill>
                  <a:srgbClr val="B23C54"/>
                </a:solidFill>
                <a:latin typeface="Roboto Condensed" pitchFamily="2" charset="0"/>
                <a:cs typeface="Roboto Condensed" pitchFamily="2" charset="0"/>
              </a:rPr>
            </a:br>
            <a:r>
              <a:rPr lang="es-ES" altLang="es-ES" dirty="0" err="1">
                <a:solidFill>
                  <a:srgbClr val="B23C54"/>
                </a:solidFill>
                <a:latin typeface="Roboto Condensed" pitchFamily="2" charset="0"/>
                <a:cs typeface="Roboto Condensed" pitchFamily="2" charset="0"/>
              </a:rPr>
              <a:t>For</a:t>
            </a:r>
            <a:r>
              <a:rPr lang="es-ES" altLang="es-ES" dirty="0">
                <a:solidFill>
                  <a:srgbClr val="B23C54"/>
                </a:solidFill>
                <a:latin typeface="Roboto Condensed" pitchFamily="2" charset="0"/>
                <a:cs typeface="Roboto Condensed" pitchFamily="2" charset="0"/>
              </a:rPr>
              <a:t> more </a:t>
            </a:r>
            <a:r>
              <a:rPr lang="es-ES" altLang="es-ES" dirty="0" err="1">
                <a:solidFill>
                  <a:srgbClr val="B23C54"/>
                </a:solidFill>
                <a:latin typeface="Roboto Condensed" pitchFamily="2" charset="0"/>
                <a:cs typeface="Roboto Condensed" pitchFamily="2" charset="0"/>
              </a:rPr>
              <a:t>info</a:t>
            </a:r>
            <a:r>
              <a:rPr lang="es-ES" altLang="es-ES" dirty="0">
                <a:solidFill>
                  <a:srgbClr val="B23C54"/>
                </a:solidFill>
                <a:latin typeface="Roboto Condensed" pitchFamily="2" charset="0"/>
                <a:cs typeface="Roboto Condensed" pitchFamily="2" charset="0"/>
              </a:rPr>
              <a:t>:</a:t>
            </a:r>
            <a:br>
              <a:rPr lang="es-ES" altLang="es-ES" dirty="0">
                <a:solidFill>
                  <a:srgbClr val="B23C54"/>
                </a:solidFill>
                <a:latin typeface="Roboto Condensed" pitchFamily="2" charset="0"/>
                <a:cs typeface="Roboto Condensed" pitchFamily="2" charset="0"/>
              </a:rPr>
            </a:br>
            <a:r>
              <a:rPr lang="es-ES" altLang="es-ES" dirty="0">
                <a:solidFill>
                  <a:srgbClr val="B23C54"/>
                </a:solidFill>
                <a:latin typeface="Roboto Condensed" pitchFamily="2" charset="0"/>
                <a:cs typeface="Roboto Condensed" pitchFamily="2" charset="0"/>
              </a:rPr>
              <a:t>  </a:t>
            </a:r>
            <a:r>
              <a:rPr lang="es-ES" altLang="es-ES" sz="2400" dirty="0">
                <a:solidFill>
                  <a:srgbClr val="0070C0"/>
                </a:solidFill>
                <a:latin typeface="Roboto Condensed" pitchFamily="2" charset="0"/>
                <a:cs typeface="Roboto Condensed" pitchFamily="2" charset="0"/>
              </a:rPr>
              <a:t>acabrejasegea@turing.ac.uk</a:t>
            </a:r>
            <a:br>
              <a:rPr lang="es-ES" altLang="es-ES" sz="2400" dirty="0">
                <a:solidFill>
                  <a:srgbClr val="0070C0"/>
                </a:solidFill>
                <a:latin typeface="Roboto Condensed" pitchFamily="2" charset="0"/>
                <a:cs typeface="Roboto Condensed" pitchFamily="2" charset="0"/>
              </a:rPr>
            </a:br>
            <a:r>
              <a:rPr lang="es-ES" altLang="es-ES" sz="2400" dirty="0">
                <a:solidFill>
                  <a:srgbClr val="0070C0"/>
                </a:solidFill>
                <a:latin typeface="Roboto Condensed" pitchFamily="2" charset="0"/>
                <a:cs typeface="Roboto Condensed" pitchFamily="2" charset="0"/>
              </a:rPr>
              <a:t>  </a:t>
            </a:r>
            <a:endParaRPr lang="es-ES" altLang="es-ES" sz="2400" dirty="0">
              <a:solidFill>
                <a:srgbClr val="0070C0"/>
              </a:solidFill>
            </a:endParaRPr>
          </a:p>
        </p:txBody>
      </p:sp>
      <p:pic>
        <p:nvPicPr>
          <p:cNvPr id="2" name="Audio 1">
            <a:hlinkClick r:id="" action="ppaction://media"/>
            <a:extLst>
              <a:ext uri="{FF2B5EF4-FFF2-40B4-BE49-F238E27FC236}">
                <a16:creationId xmlns:a16="http://schemas.microsoft.com/office/drawing/2014/main" id="{11FD0F6C-A76C-445B-A91B-9D256803FB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8"/>
    </mc:Choice>
    <mc:Fallback>
      <p:transition spd="slow" advTm="2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2EF3-06B5-4F2A-8F39-D8D7A792CC77}"/>
              </a:ext>
            </a:extLst>
          </p:cNvPr>
          <p:cNvSpPr txBox="1">
            <a:spLocks/>
          </p:cNvSpPr>
          <p:nvPr/>
        </p:nvSpPr>
        <p:spPr>
          <a:xfrm>
            <a:off x="2094545" y="355699"/>
            <a:ext cx="9626399" cy="468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GB" sz="3600" b="1" dirty="0">
                <a:latin typeface="Arial" panose="020B0604020202020204" pitchFamily="34" charset="0"/>
                <a:cs typeface="Arial" panose="020B0604020202020204" pitchFamily="34" charset="0"/>
              </a:rPr>
              <a:t>Times of Change in Traffic Signal Control</a:t>
            </a:r>
          </a:p>
        </p:txBody>
      </p:sp>
      <p:pic>
        <p:nvPicPr>
          <p:cNvPr id="9" name="Picture 8">
            <a:extLst>
              <a:ext uri="{FF2B5EF4-FFF2-40B4-BE49-F238E27FC236}">
                <a16:creationId xmlns:a16="http://schemas.microsoft.com/office/drawing/2014/main" id="{CA4C54C5-56A1-40C1-8DD6-FAB27821F8CE}"/>
              </a:ext>
            </a:extLst>
          </p:cNvPr>
          <p:cNvPicPr>
            <a:picLocks noChangeAspect="1"/>
          </p:cNvPicPr>
          <p:nvPr/>
        </p:nvPicPr>
        <p:blipFill>
          <a:blip r:embed="rId5"/>
          <a:stretch>
            <a:fillRect/>
          </a:stretch>
        </p:blipFill>
        <p:spPr>
          <a:xfrm>
            <a:off x="476596" y="1309765"/>
            <a:ext cx="11238807" cy="4238469"/>
          </a:xfrm>
          <a:prstGeom prst="rect">
            <a:avLst/>
          </a:prstGeom>
        </p:spPr>
      </p:pic>
      <p:pic>
        <p:nvPicPr>
          <p:cNvPr id="11" name="Audio 10">
            <a:hlinkClick r:id="" action="ppaction://media"/>
            <a:extLst>
              <a:ext uri="{FF2B5EF4-FFF2-40B4-BE49-F238E27FC236}">
                <a16:creationId xmlns:a16="http://schemas.microsoft.com/office/drawing/2014/main" id="{928DF6BB-EB2C-4A8F-8C9A-4CC1B208DA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79297886"/>
      </p:ext>
    </p:extLst>
  </p:cSld>
  <p:clrMapOvr>
    <a:masterClrMapping/>
  </p:clrMapOvr>
  <mc:AlternateContent xmlns:mc="http://schemas.openxmlformats.org/markup-compatibility/2006">
    <mc:Choice xmlns:p14="http://schemas.microsoft.com/office/powerpoint/2010/main" Requires="p14">
      <p:transition spd="slow" p14:dur="2000" advTm="58560"/>
    </mc:Choice>
    <mc:Fallback>
      <p:transition spd="slow" advTm="5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 TfL">
            <a:hlinkClick r:id="" action="ppaction://media"/>
            <a:extLst>
              <a:ext uri="{FF2B5EF4-FFF2-40B4-BE49-F238E27FC236}">
                <a16:creationId xmlns:a16="http://schemas.microsoft.com/office/drawing/2014/main" id="{4D97BF79-8E42-4703-B95E-20B7ECF55A5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6205" y="0"/>
            <a:ext cx="13062858" cy="6858000"/>
          </a:xfrm>
          <a:prstGeom prst="rect">
            <a:avLst/>
          </a:prstGeom>
          <a:noFill/>
        </p:spPr>
      </p:pic>
      <p:pic>
        <p:nvPicPr>
          <p:cNvPr id="9" name="Audio 8">
            <a:hlinkClick r:id="" action="ppaction://media"/>
            <a:extLst>
              <a:ext uri="{FF2B5EF4-FFF2-40B4-BE49-F238E27FC236}">
                <a16:creationId xmlns:a16="http://schemas.microsoft.com/office/drawing/2014/main" id="{4E4B00DE-358F-420B-A553-7F6596DE3BD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98636299"/>
      </p:ext>
    </p:extLst>
  </p:cSld>
  <p:clrMapOvr>
    <a:masterClrMapping/>
  </p:clrMapOvr>
  <mc:AlternateContent xmlns:mc="http://schemas.openxmlformats.org/markup-compatibility/2006">
    <mc:Choice xmlns:p14="http://schemas.microsoft.com/office/powerpoint/2010/main" Requires="p14">
      <p:transition spd="slow" p14:dur="2000" advTm="66878"/>
    </mc:Choice>
    <mc:Fallback>
      <p:transition spd="slow" advTm="66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2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3"/>
                </p:tgtEl>
              </p:cMediaNode>
            </p:video>
            <p:audio isNarration="1">
              <p:cMediaNode vol="80000" showWhenStopped="0">
                <p:cTn id="16"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284" objId="3"/>
        <p14:stopEvt time="62525" objId="3"/>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8EDC56B2-55C8-4772-9186-5090402A8C57}"/>
              </a:ext>
            </a:extLst>
          </p:cNvPr>
          <p:cNvPicPr>
            <a:picLocks noChangeAspect="1"/>
          </p:cNvPicPr>
          <p:nvPr/>
        </p:nvPicPr>
        <p:blipFill>
          <a:blip r:embed="rId5"/>
          <a:stretch>
            <a:fillRect/>
          </a:stretch>
        </p:blipFill>
        <p:spPr>
          <a:xfrm>
            <a:off x="119445" y="1562801"/>
            <a:ext cx="5096022" cy="3732397"/>
          </a:xfrm>
          <a:prstGeom prst="rect">
            <a:avLst/>
          </a:prstGeom>
        </p:spPr>
      </p:pic>
      <p:sp>
        <p:nvSpPr>
          <p:cNvPr id="6" name="Title 1">
            <a:extLst>
              <a:ext uri="{FF2B5EF4-FFF2-40B4-BE49-F238E27FC236}">
                <a16:creationId xmlns:a16="http://schemas.microsoft.com/office/drawing/2014/main" id="{E136B3C1-FA89-4E21-8C6D-D2CB5D505D12}"/>
              </a:ext>
            </a:extLst>
          </p:cNvPr>
          <p:cNvSpPr txBox="1">
            <a:spLocks/>
          </p:cNvSpPr>
          <p:nvPr/>
        </p:nvSpPr>
        <p:spPr>
          <a:xfrm>
            <a:off x="2094545" y="355699"/>
            <a:ext cx="9626399" cy="468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GB" sz="3600" b="1" dirty="0">
                <a:latin typeface="Arial" panose="020B0604020202020204" pitchFamily="34" charset="0"/>
                <a:cs typeface="Arial" panose="020B0604020202020204" pitchFamily="34" charset="0"/>
              </a:rPr>
              <a:t>Reinforcement Learning</a:t>
            </a:r>
          </a:p>
        </p:txBody>
      </p:sp>
      <p:pic>
        <p:nvPicPr>
          <p:cNvPr id="7" name="Picture 6" descr="A picture containing chart&#10;&#10;Description automatically generated">
            <a:extLst>
              <a:ext uri="{FF2B5EF4-FFF2-40B4-BE49-F238E27FC236}">
                <a16:creationId xmlns:a16="http://schemas.microsoft.com/office/drawing/2014/main" id="{7066C43C-0B88-47F9-A2CE-D1F02B9E27FF}"/>
              </a:ext>
            </a:extLst>
          </p:cNvPr>
          <p:cNvPicPr>
            <a:picLocks noChangeAspect="1"/>
          </p:cNvPicPr>
          <p:nvPr/>
        </p:nvPicPr>
        <p:blipFill>
          <a:blip r:embed="rId6"/>
          <a:stretch>
            <a:fillRect/>
          </a:stretch>
        </p:blipFill>
        <p:spPr>
          <a:xfrm>
            <a:off x="5666600" y="2205487"/>
            <a:ext cx="6525400" cy="2447025"/>
          </a:xfrm>
          <a:prstGeom prst="rect">
            <a:avLst/>
          </a:prstGeom>
        </p:spPr>
      </p:pic>
      <p:pic>
        <p:nvPicPr>
          <p:cNvPr id="16" name="Audio 15">
            <a:hlinkClick r:id="" action="ppaction://media"/>
            <a:extLst>
              <a:ext uri="{FF2B5EF4-FFF2-40B4-BE49-F238E27FC236}">
                <a16:creationId xmlns:a16="http://schemas.microsoft.com/office/drawing/2014/main" id="{085D136B-5997-41A4-AC4F-57E43C2132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751"/>
    </mc:Choice>
    <mc:Fallback>
      <p:transition spd="slow" advTm="63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136B3C1-FA89-4E21-8C6D-D2CB5D505D12}"/>
              </a:ext>
            </a:extLst>
          </p:cNvPr>
          <p:cNvSpPr txBox="1">
            <a:spLocks/>
          </p:cNvSpPr>
          <p:nvPr/>
        </p:nvSpPr>
        <p:spPr>
          <a:xfrm>
            <a:off x="2094545" y="355699"/>
            <a:ext cx="9626399" cy="468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GB" sz="3600" b="1" dirty="0">
                <a:latin typeface="Arial" panose="020B0604020202020204" pitchFamily="34" charset="0"/>
                <a:cs typeface="Arial" panose="020B0604020202020204" pitchFamily="34" charset="0"/>
              </a:rPr>
              <a:t>Reinforcement Learning</a:t>
            </a:r>
          </a:p>
        </p:txBody>
      </p:sp>
      <p:pic>
        <p:nvPicPr>
          <p:cNvPr id="8" name="DQN">
            <a:hlinkClick r:id="" action="ppaction://media"/>
            <a:extLst>
              <a:ext uri="{FF2B5EF4-FFF2-40B4-BE49-F238E27FC236}">
                <a16:creationId xmlns:a16="http://schemas.microsoft.com/office/drawing/2014/main" id="{60B2601F-A955-4D45-8112-AB471F0050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69365" y="1258371"/>
            <a:ext cx="3478991" cy="4566177"/>
          </a:xfrm>
          <a:prstGeom prst="rect">
            <a:avLst/>
          </a:prstGeom>
        </p:spPr>
      </p:pic>
      <p:sp>
        <p:nvSpPr>
          <p:cNvPr id="10" name="Título 1">
            <a:extLst>
              <a:ext uri="{FF2B5EF4-FFF2-40B4-BE49-F238E27FC236}">
                <a16:creationId xmlns:a16="http://schemas.microsoft.com/office/drawing/2014/main" id="{2BDBB2DC-5E03-438C-A5D1-E7A4C99F6EED}"/>
              </a:ext>
            </a:extLst>
          </p:cNvPr>
          <p:cNvSpPr>
            <a:spLocks noGrp="1"/>
          </p:cNvSpPr>
          <p:nvPr>
            <p:ph type="title"/>
          </p:nvPr>
        </p:nvSpPr>
        <p:spPr>
          <a:xfrm>
            <a:off x="838199" y="1482725"/>
            <a:ext cx="5088775" cy="4046538"/>
          </a:xfrm>
        </p:spPr>
        <p:txBody>
          <a:bodyPr anchor="t"/>
          <a:lstStyle/>
          <a:p>
            <a:r>
              <a:rPr lang="en-GB" altLang="es-ES" sz="1800" u="sng" dirty="0">
                <a:latin typeface="Arial" panose="020B0604020202020204" pitchFamily="34" charset="0"/>
                <a:cs typeface="Arial" panose="020B0604020202020204" pitchFamily="34" charset="0"/>
              </a:rPr>
              <a:t>Problem Framed as a Markov Decision Process</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Defined in terms of a 5-Tuple (S, A, T, r, </a:t>
            </a:r>
            <a:r>
              <a:rPr lang="el-GR" altLang="es-ES" sz="1800" dirty="0">
                <a:latin typeface="Arial" panose="020B0604020202020204" pitchFamily="34" charset="0"/>
                <a:cs typeface="Arial" panose="020B0604020202020204" pitchFamily="34" charset="0"/>
              </a:rPr>
              <a:t>γ</a:t>
            </a:r>
            <a:r>
              <a:rPr lang="en-GB" altLang="es-ES" sz="1800" dirty="0">
                <a:latin typeface="Arial" panose="020B0604020202020204" pitchFamily="34" charset="0"/>
                <a:cs typeface="Arial" panose="020B0604020202020204" pitchFamily="34" charset="0"/>
              </a:rPr>
              <a:t>):</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1. Space of possible states: S</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2. Space of possible actions: A</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3. Transition function:</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4. Reward function:</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5. Discount Factor</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Agent Policy:</a:t>
            </a:r>
            <a:br>
              <a:rPr lang="en-GB" altLang="es-ES" sz="1600" dirty="0">
                <a:latin typeface="Arial" panose="020B0604020202020204" pitchFamily="34" charset="0"/>
                <a:cs typeface="Arial" panose="020B0604020202020204" pitchFamily="34" charset="0"/>
              </a:rPr>
            </a:br>
            <a:endParaRPr lang="en-GB" altLang="es-ES" sz="16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B5B70AFF-7625-4678-A4BD-7C04B123BDF3}"/>
              </a:ext>
            </a:extLst>
          </p:cNvPr>
          <p:cNvPicPr>
            <a:picLocks noChangeAspect="1"/>
          </p:cNvPicPr>
          <p:nvPr/>
        </p:nvPicPr>
        <p:blipFill>
          <a:blip r:embed="rId8"/>
          <a:stretch>
            <a:fillRect/>
          </a:stretch>
        </p:blipFill>
        <p:spPr>
          <a:xfrm>
            <a:off x="3208018" y="3428999"/>
            <a:ext cx="3035465" cy="313553"/>
          </a:xfrm>
          <a:prstGeom prst="rect">
            <a:avLst/>
          </a:prstGeom>
        </p:spPr>
      </p:pic>
      <p:pic>
        <p:nvPicPr>
          <p:cNvPr id="12" name="Picture 11">
            <a:extLst>
              <a:ext uri="{FF2B5EF4-FFF2-40B4-BE49-F238E27FC236}">
                <a16:creationId xmlns:a16="http://schemas.microsoft.com/office/drawing/2014/main" id="{BF8996D7-9F2C-4911-95A3-F8AC9A937E3B}"/>
              </a:ext>
            </a:extLst>
          </p:cNvPr>
          <p:cNvPicPr>
            <a:picLocks noChangeAspect="1"/>
          </p:cNvPicPr>
          <p:nvPr/>
        </p:nvPicPr>
        <p:blipFill>
          <a:blip r:embed="rId9"/>
          <a:stretch>
            <a:fillRect/>
          </a:stretch>
        </p:blipFill>
        <p:spPr>
          <a:xfrm>
            <a:off x="3016826" y="3992844"/>
            <a:ext cx="1355693" cy="248271"/>
          </a:xfrm>
          <a:prstGeom prst="rect">
            <a:avLst/>
          </a:prstGeom>
        </p:spPr>
      </p:pic>
      <p:pic>
        <p:nvPicPr>
          <p:cNvPr id="13" name="Picture 12">
            <a:extLst>
              <a:ext uri="{FF2B5EF4-FFF2-40B4-BE49-F238E27FC236}">
                <a16:creationId xmlns:a16="http://schemas.microsoft.com/office/drawing/2014/main" id="{FA57FAAD-1D0E-4363-A8EF-9E735613192A}"/>
              </a:ext>
            </a:extLst>
          </p:cNvPr>
          <p:cNvPicPr>
            <a:picLocks noChangeAspect="1"/>
          </p:cNvPicPr>
          <p:nvPr/>
        </p:nvPicPr>
        <p:blipFill>
          <a:blip r:embed="rId10"/>
          <a:stretch>
            <a:fillRect/>
          </a:stretch>
        </p:blipFill>
        <p:spPr>
          <a:xfrm>
            <a:off x="2476083" y="5159201"/>
            <a:ext cx="2553117" cy="370062"/>
          </a:xfrm>
          <a:prstGeom prst="rect">
            <a:avLst/>
          </a:prstGeom>
        </p:spPr>
      </p:pic>
      <p:pic>
        <p:nvPicPr>
          <p:cNvPr id="4" name="Audio 3">
            <a:hlinkClick r:id="" action="ppaction://media"/>
            <a:extLst>
              <a:ext uri="{FF2B5EF4-FFF2-40B4-BE49-F238E27FC236}">
                <a16:creationId xmlns:a16="http://schemas.microsoft.com/office/drawing/2014/main" id="{9BEB533F-2D4A-4786-81D4-FF37EE53D398}"/>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24953071"/>
      </p:ext>
    </p:extLst>
  </p:cSld>
  <p:clrMapOvr>
    <a:masterClrMapping/>
  </p:clrMapOvr>
  <mc:AlternateContent xmlns:mc="http://schemas.openxmlformats.org/markup-compatibility/2006">
    <mc:Choice xmlns:p14="http://schemas.microsoft.com/office/powerpoint/2010/main" Requires="p14">
      <p:transition spd="slow" p14:dur="2000" advTm="46969"/>
    </mc:Choice>
    <mc:Fallback>
      <p:transition spd="slow" advTm="46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fill="hold" display="0">
                  <p:stCondLst>
                    <p:cond delay="indefinite"/>
                  </p:stCondLst>
                </p:cTn>
                <p:tgtEl>
                  <p:spTgt spid="8"/>
                </p:tgtEl>
              </p:cMediaNode>
            </p:video>
            <p:audio isNarration="1">
              <p:cMediaNode vol="80000" showWhenStopped="0">
                <p:cTn id="16"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13" objId="8"/>
        <p14:stopEvt time="15098" objId="8"/>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136B3C1-FA89-4E21-8C6D-D2CB5D505D12}"/>
              </a:ext>
            </a:extLst>
          </p:cNvPr>
          <p:cNvSpPr txBox="1">
            <a:spLocks/>
          </p:cNvSpPr>
          <p:nvPr/>
        </p:nvSpPr>
        <p:spPr>
          <a:xfrm>
            <a:off x="2094545" y="355699"/>
            <a:ext cx="9626399" cy="468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GB" sz="3600" b="1" dirty="0">
                <a:latin typeface="Arial" panose="020B0604020202020204" pitchFamily="34" charset="0"/>
                <a:cs typeface="Arial" panose="020B0604020202020204" pitchFamily="34" charset="0"/>
              </a:rPr>
              <a:t>Reinforcement Learning Agents</a:t>
            </a:r>
          </a:p>
        </p:txBody>
      </p:sp>
      <p:sp>
        <p:nvSpPr>
          <p:cNvPr id="10" name="Título 1">
            <a:extLst>
              <a:ext uri="{FF2B5EF4-FFF2-40B4-BE49-F238E27FC236}">
                <a16:creationId xmlns:a16="http://schemas.microsoft.com/office/drawing/2014/main" id="{2BDBB2DC-5E03-438C-A5D1-E7A4C99F6EED}"/>
              </a:ext>
            </a:extLst>
          </p:cNvPr>
          <p:cNvSpPr>
            <a:spLocks noGrp="1"/>
          </p:cNvSpPr>
          <p:nvPr>
            <p:ph type="title"/>
          </p:nvPr>
        </p:nvSpPr>
        <p:spPr>
          <a:xfrm>
            <a:off x="838199" y="1482725"/>
            <a:ext cx="6155268" cy="4046538"/>
          </a:xfrm>
        </p:spPr>
        <p:txBody>
          <a:bodyPr anchor="t"/>
          <a:lstStyle/>
          <a:p>
            <a:r>
              <a:rPr lang="en-GB" altLang="es-ES" sz="1800" u="sng" dirty="0">
                <a:latin typeface="Arial" panose="020B0604020202020204" pitchFamily="34" charset="0"/>
                <a:cs typeface="Arial" panose="020B0604020202020204" pitchFamily="34" charset="0"/>
              </a:rPr>
              <a:t>RL Agent Components:</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 State: Queue length + signal state</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 Actions: Non-conflicting green stages (6s + 3s + 3s+…)</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 Reward: Negative sum of queues</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 Function Approximation: Deep Neural Network</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dirty="0">
                <a:latin typeface="Arial" panose="020B0604020202020204" pitchFamily="34" charset="0"/>
                <a:cs typeface="Arial" panose="020B0604020202020204" pitchFamily="34" charset="0"/>
              </a:rPr>
              <a:t>- Discount Factor: 0.95</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u="sng" dirty="0">
                <a:latin typeface="Arial" panose="020B0604020202020204" pitchFamily="34" charset="0"/>
                <a:cs typeface="Arial" panose="020B0604020202020204" pitchFamily="34" charset="0"/>
              </a:rPr>
              <a:t>Training Demand:</a:t>
            </a:r>
            <a:r>
              <a:rPr lang="en-GB" altLang="es-ES" sz="1800" dirty="0">
                <a:latin typeface="Arial" panose="020B0604020202020204" pitchFamily="34" charset="0"/>
                <a:cs typeface="Arial" panose="020B0604020202020204" pitchFamily="34" charset="0"/>
              </a:rPr>
              <a:t> 400 </a:t>
            </a:r>
            <a:r>
              <a:rPr lang="en-GB" altLang="es-ES" sz="1800" dirty="0" err="1">
                <a:latin typeface="Arial" panose="020B0604020202020204" pitchFamily="34" charset="0"/>
                <a:cs typeface="Arial" panose="020B0604020202020204" pitchFamily="34" charset="0"/>
              </a:rPr>
              <a:t>veh</a:t>
            </a:r>
            <a:r>
              <a:rPr lang="en-GB" altLang="es-ES" sz="1800" dirty="0">
                <a:latin typeface="Arial" panose="020B0604020202020204" pitchFamily="34" charset="0"/>
                <a:cs typeface="Arial" panose="020B0604020202020204" pitchFamily="34" charset="0"/>
              </a:rPr>
              <a:t> * lane / hour</a:t>
            </a:r>
            <a:br>
              <a:rPr lang="en-GB" altLang="es-ES" sz="1800" dirty="0">
                <a:latin typeface="Arial" panose="020B0604020202020204" pitchFamily="34" charset="0"/>
                <a:cs typeface="Arial" panose="020B0604020202020204" pitchFamily="34" charset="0"/>
              </a:rPr>
            </a:br>
            <a:br>
              <a:rPr lang="en-GB" altLang="es-ES" sz="1800" dirty="0">
                <a:latin typeface="Arial" panose="020B0604020202020204" pitchFamily="34" charset="0"/>
                <a:cs typeface="Arial" panose="020B0604020202020204" pitchFamily="34" charset="0"/>
              </a:rPr>
            </a:br>
            <a:r>
              <a:rPr lang="en-GB" altLang="es-ES" sz="1800" u="sng" dirty="0">
                <a:latin typeface="Arial" panose="020B0604020202020204" pitchFamily="34" charset="0"/>
                <a:cs typeface="Arial" panose="020B0604020202020204" pitchFamily="34" charset="0"/>
              </a:rPr>
              <a:t>Testing Demand:</a:t>
            </a:r>
            <a:r>
              <a:rPr lang="en-GB" altLang="es-ES" sz="1800" dirty="0">
                <a:latin typeface="Arial" panose="020B0604020202020204" pitchFamily="34" charset="0"/>
                <a:cs typeface="Arial" panose="020B0604020202020204" pitchFamily="34" charset="0"/>
              </a:rPr>
              <a:t> Variable [400-1000] </a:t>
            </a:r>
            <a:r>
              <a:rPr lang="en-GB" altLang="es-ES" sz="1800" dirty="0" err="1">
                <a:latin typeface="Arial" panose="020B0604020202020204" pitchFamily="34" charset="0"/>
                <a:cs typeface="Arial" panose="020B0604020202020204" pitchFamily="34" charset="0"/>
              </a:rPr>
              <a:t>veh</a:t>
            </a:r>
            <a:r>
              <a:rPr lang="en-GB" altLang="es-ES" sz="1800" dirty="0">
                <a:latin typeface="Arial" panose="020B0604020202020204" pitchFamily="34" charset="0"/>
                <a:cs typeface="Arial" panose="020B0604020202020204" pitchFamily="34" charset="0"/>
              </a:rPr>
              <a:t> * lane / hour</a:t>
            </a:r>
            <a:br>
              <a:rPr lang="en-GB" altLang="es-ES" sz="1800" dirty="0">
                <a:latin typeface="Arial" panose="020B0604020202020204" pitchFamily="34" charset="0"/>
                <a:cs typeface="Arial" panose="020B0604020202020204" pitchFamily="34" charset="0"/>
              </a:rPr>
            </a:br>
            <a:endParaRPr lang="en-GB" altLang="es-ES" sz="16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02FE86F-F94F-475A-B4F5-0A4AE0E445DF}"/>
              </a:ext>
            </a:extLst>
          </p:cNvPr>
          <p:cNvPicPr>
            <a:picLocks noChangeAspect="1"/>
          </p:cNvPicPr>
          <p:nvPr/>
        </p:nvPicPr>
        <p:blipFill>
          <a:blip r:embed="rId5"/>
          <a:stretch>
            <a:fillRect/>
          </a:stretch>
        </p:blipFill>
        <p:spPr>
          <a:xfrm>
            <a:off x="6814532" y="2024856"/>
            <a:ext cx="4906412" cy="2962275"/>
          </a:xfrm>
          <a:prstGeom prst="rect">
            <a:avLst/>
          </a:prstGeom>
        </p:spPr>
      </p:pic>
      <p:pic>
        <p:nvPicPr>
          <p:cNvPr id="14" name="Audio 13">
            <a:hlinkClick r:id="" action="ppaction://media"/>
            <a:extLst>
              <a:ext uri="{FF2B5EF4-FFF2-40B4-BE49-F238E27FC236}">
                <a16:creationId xmlns:a16="http://schemas.microsoft.com/office/drawing/2014/main" id="{C153891B-07BF-494B-8FA6-F138EF18AF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64208094"/>
      </p:ext>
    </p:extLst>
  </p:cSld>
  <p:clrMapOvr>
    <a:masterClrMapping/>
  </p:clrMapOvr>
  <mc:AlternateContent xmlns:mc="http://schemas.openxmlformats.org/markup-compatibility/2006">
    <mc:Choice xmlns:p14="http://schemas.microsoft.com/office/powerpoint/2010/main" Requires="p14">
      <p:transition spd="slow" p14:dur="2000" advTm="90929"/>
    </mc:Choice>
    <mc:Fallback>
      <p:transition spd="slow" advTm="90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136B3C1-FA89-4E21-8C6D-D2CB5D505D12}"/>
              </a:ext>
            </a:extLst>
          </p:cNvPr>
          <p:cNvSpPr txBox="1">
            <a:spLocks/>
          </p:cNvSpPr>
          <p:nvPr/>
        </p:nvSpPr>
        <p:spPr>
          <a:xfrm>
            <a:off x="2094545" y="355699"/>
            <a:ext cx="9626399" cy="468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GB" sz="3600" b="1" dirty="0">
                <a:latin typeface="Arial" panose="020B0604020202020204" pitchFamily="34" charset="0"/>
                <a:cs typeface="Arial" panose="020B0604020202020204" pitchFamily="34" charset="0"/>
              </a:rPr>
              <a:t>Reinforcement Learning Agents</a:t>
            </a:r>
          </a:p>
        </p:txBody>
      </p:sp>
      <p:pic>
        <p:nvPicPr>
          <p:cNvPr id="9" name="Picture 8" descr="Text&#10;&#10;Description automatically generated">
            <a:extLst>
              <a:ext uri="{FF2B5EF4-FFF2-40B4-BE49-F238E27FC236}">
                <a16:creationId xmlns:a16="http://schemas.microsoft.com/office/drawing/2014/main" id="{00B8C225-B979-4958-9B3B-F404D4BFE4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070" y="1325148"/>
            <a:ext cx="4775201" cy="4340705"/>
          </a:xfrm>
          <a:prstGeom prst="rect">
            <a:avLst/>
          </a:prstGeom>
        </p:spPr>
      </p:pic>
      <p:pic>
        <p:nvPicPr>
          <p:cNvPr id="10" name="Picture 9">
            <a:extLst>
              <a:ext uri="{FF2B5EF4-FFF2-40B4-BE49-F238E27FC236}">
                <a16:creationId xmlns:a16="http://schemas.microsoft.com/office/drawing/2014/main" id="{06CB81F7-57CB-45F1-973B-EE039464F0A1}"/>
              </a:ext>
            </a:extLst>
          </p:cNvPr>
          <p:cNvPicPr>
            <a:picLocks noChangeAspect="1"/>
          </p:cNvPicPr>
          <p:nvPr/>
        </p:nvPicPr>
        <p:blipFill>
          <a:blip r:embed="rId6"/>
          <a:stretch>
            <a:fillRect/>
          </a:stretch>
        </p:blipFill>
        <p:spPr>
          <a:xfrm>
            <a:off x="6137483" y="1325148"/>
            <a:ext cx="5169731" cy="3005783"/>
          </a:xfrm>
          <a:prstGeom prst="rect">
            <a:avLst/>
          </a:prstGeom>
        </p:spPr>
      </p:pic>
      <p:sp>
        <p:nvSpPr>
          <p:cNvPr id="2" name="Rectangle 1">
            <a:extLst>
              <a:ext uri="{FF2B5EF4-FFF2-40B4-BE49-F238E27FC236}">
                <a16:creationId xmlns:a16="http://schemas.microsoft.com/office/drawing/2014/main" id="{F0D5AC4E-417E-4EBB-AA57-7D577A3A1391}"/>
              </a:ext>
            </a:extLst>
          </p:cNvPr>
          <p:cNvSpPr/>
          <p:nvPr/>
        </p:nvSpPr>
        <p:spPr>
          <a:xfrm>
            <a:off x="6096000" y="4646136"/>
            <a:ext cx="6096000" cy="1477328"/>
          </a:xfrm>
          <a:prstGeom prst="rect">
            <a:avLst/>
          </a:prstGeom>
        </p:spPr>
        <p:txBody>
          <a:bodyPr>
            <a:spAutoFit/>
          </a:bodyPr>
          <a:lstStyle/>
          <a:p>
            <a:r>
              <a:rPr lang="en-GB" altLang="es-ES" u="sng" dirty="0">
                <a:latin typeface="Arial" panose="020B0604020202020204" pitchFamily="34" charset="0"/>
                <a:cs typeface="Arial" panose="020B0604020202020204" pitchFamily="34" charset="0"/>
              </a:rPr>
              <a:t>RL Agent Training:</a:t>
            </a:r>
            <a:br>
              <a:rPr lang="en-GB" altLang="es-ES" dirty="0">
                <a:latin typeface="Arial" panose="020B0604020202020204" pitchFamily="34" charset="0"/>
                <a:cs typeface="Arial" panose="020B0604020202020204" pitchFamily="34" charset="0"/>
              </a:rPr>
            </a:br>
            <a:br>
              <a:rPr lang="en-GB" altLang="es-ES" dirty="0">
                <a:latin typeface="Arial" panose="020B0604020202020204" pitchFamily="34" charset="0"/>
                <a:cs typeface="Arial" panose="020B0604020202020204" pitchFamily="34" charset="0"/>
              </a:rPr>
            </a:br>
            <a:r>
              <a:rPr lang="en-GB" altLang="es-ES" dirty="0">
                <a:latin typeface="Arial" panose="020B0604020202020204" pitchFamily="34" charset="0"/>
                <a:cs typeface="Arial" panose="020B0604020202020204" pitchFamily="34" charset="0"/>
              </a:rPr>
              <a:t>- Value Based: 400 episodes x 1 hour</a:t>
            </a:r>
            <a:br>
              <a:rPr lang="en-GB" altLang="es-ES" dirty="0">
                <a:latin typeface="Arial" panose="020B0604020202020204" pitchFamily="34" charset="0"/>
                <a:cs typeface="Arial" panose="020B0604020202020204" pitchFamily="34" charset="0"/>
              </a:rPr>
            </a:br>
            <a:br>
              <a:rPr lang="en-GB" altLang="es-ES" dirty="0">
                <a:latin typeface="Arial" panose="020B0604020202020204" pitchFamily="34" charset="0"/>
                <a:cs typeface="Arial" panose="020B0604020202020204" pitchFamily="34" charset="0"/>
              </a:rPr>
            </a:br>
            <a:r>
              <a:rPr lang="en-GB" altLang="es-ES" dirty="0">
                <a:latin typeface="Arial" panose="020B0604020202020204" pitchFamily="34" charset="0"/>
                <a:cs typeface="Arial" panose="020B0604020202020204" pitchFamily="34" charset="0"/>
              </a:rPr>
              <a:t>- Policy Based: 100 episodes x 1 hour</a:t>
            </a:r>
            <a:endParaRPr lang="en-GB" dirty="0"/>
          </a:p>
        </p:txBody>
      </p:sp>
      <p:pic>
        <p:nvPicPr>
          <p:cNvPr id="12" name="Audio 11">
            <a:hlinkClick r:id="" action="ppaction://media"/>
            <a:extLst>
              <a:ext uri="{FF2B5EF4-FFF2-40B4-BE49-F238E27FC236}">
                <a16:creationId xmlns:a16="http://schemas.microsoft.com/office/drawing/2014/main" id="{0B947B85-48B5-454D-ABB0-A87A4EE53B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5602320"/>
      </p:ext>
    </p:extLst>
  </p:cSld>
  <p:clrMapOvr>
    <a:masterClrMapping/>
  </p:clrMapOvr>
  <mc:AlternateContent xmlns:mc="http://schemas.openxmlformats.org/markup-compatibility/2006">
    <mc:Choice xmlns:p14="http://schemas.microsoft.com/office/powerpoint/2010/main" Requires="p14">
      <p:transition spd="slow" p14:dur="2000" advTm="97896"/>
    </mc:Choice>
    <mc:Fallback>
      <p:transition spd="slow" advTm="97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line chart&#10;&#10;Description automatically generated">
            <a:extLst>
              <a:ext uri="{FF2B5EF4-FFF2-40B4-BE49-F238E27FC236}">
                <a16:creationId xmlns:a16="http://schemas.microsoft.com/office/drawing/2014/main" id="{964AD7A6-9676-4E2B-B2A9-AA8011A4D2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6850" y="257695"/>
            <a:ext cx="6118168" cy="3441470"/>
          </a:xfrm>
          <a:prstGeom prst="rect">
            <a:avLst/>
          </a:prstGeom>
        </p:spPr>
      </p:pic>
      <p:sp>
        <p:nvSpPr>
          <p:cNvPr id="6" name="Title 1">
            <a:extLst>
              <a:ext uri="{FF2B5EF4-FFF2-40B4-BE49-F238E27FC236}">
                <a16:creationId xmlns:a16="http://schemas.microsoft.com/office/drawing/2014/main" id="{E136B3C1-FA89-4E21-8C6D-D2CB5D505D12}"/>
              </a:ext>
            </a:extLst>
          </p:cNvPr>
          <p:cNvSpPr txBox="1">
            <a:spLocks/>
          </p:cNvSpPr>
          <p:nvPr/>
        </p:nvSpPr>
        <p:spPr>
          <a:xfrm>
            <a:off x="2094545" y="355699"/>
            <a:ext cx="9626399" cy="468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GB" sz="3200" b="1" dirty="0">
                <a:latin typeface="Arial" panose="020B0604020202020204" pitchFamily="34" charset="0"/>
                <a:cs typeface="Arial" panose="020B0604020202020204" pitchFamily="34" charset="0"/>
              </a:rPr>
              <a:t>Results Cross Straight</a:t>
            </a:r>
          </a:p>
        </p:txBody>
      </p:sp>
      <p:pic>
        <p:nvPicPr>
          <p:cNvPr id="14" name="Picture 13">
            <a:extLst>
              <a:ext uri="{FF2B5EF4-FFF2-40B4-BE49-F238E27FC236}">
                <a16:creationId xmlns:a16="http://schemas.microsoft.com/office/drawing/2014/main" id="{13FA7157-0FC3-48AB-A685-4F298DF439D8}"/>
              </a:ext>
            </a:extLst>
          </p:cNvPr>
          <p:cNvPicPr>
            <a:picLocks noChangeAspect="1"/>
          </p:cNvPicPr>
          <p:nvPr/>
        </p:nvPicPr>
        <p:blipFill>
          <a:blip r:embed="rId6"/>
          <a:stretch>
            <a:fillRect/>
          </a:stretch>
        </p:blipFill>
        <p:spPr>
          <a:xfrm>
            <a:off x="1844545" y="1176399"/>
            <a:ext cx="3160039" cy="3112639"/>
          </a:xfrm>
          <a:prstGeom prst="rect">
            <a:avLst/>
          </a:prstGeom>
          <a:noFill/>
        </p:spPr>
      </p:pic>
      <p:pic>
        <p:nvPicPr>
          <p:cNvPr id="16" name="Picture 15" descr="Chart, line chart&#10;&#10;Description automatically generated">
            <a:extLst>
              <a:ext uri="{FF2B5EF4-FFF2-40B4-BE49-F238E27FC236}">
                <a16:creationId xmlns:a16="http://schemas.microsoft.com/office/drawing/2014/main" id="{1E76B0D2-22AF-49EE-AA9E-A3D6B569EE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9079" y="3559307"/>
            <a:ext cx="5274407" cy="2650299"/>
          </a:xfrm>
          <a:prstGeom prst="rect">
            <a:avLst/>
          </a:prstGeom>
        </p:spPr>
      </p:pic>
      <p:pic>
        <p:nvPicPr>
          <p:cNvPr id="17" name="Picture 16">
            <a:extLst>
              <a:ext uri="{FF2B5EF4-FFF2-40B4-BE49-F238E27FC236}">
                <a16:creationId xmlns:a16="http://schemas.microsoft.com/office/drawing/2014/main" id="{6DEFDDD5-DC33-43DF-AE28-3EB52BFA7D62}"/>
              </a:ext>
            </a:extLst>
          </p:cNvPr>
          <p:cNvPicPr>
            <a:picLocks noChangeAspect="1"/>
          </p:cNvPicPr>
          <p:nvPr/>
        </p:nvPicPr>
        <p:blipFill>
          <a:blip r:embed="rId8"/>
          <a:stretch>
            <a:fillRect/>
          </a:stretch>
        </p:blipFill>
        <p:spPr>
          <a:xfrm>
            <a:off x="863643" y="4398390"/>
            <a:ext cx="5113207" cy="1584193"/>
          </a:xfrm>
          <a:prstGeom prst="rect">
            <a:avLst/>
          </a:prstGeom>
        </p:spPr>
      </p:pic>
      <p:pic>
        <p:nvPicPr>
          <p:cNvPr id="23" name="Audio 22">
            <a:hlinkClick r:id="" action="ppaction://media"/>
            <a:extLst>
              <a:ext uri="{FF2B5EF4-FFF2-40B4-BE49-F238E27FC236}">
                <a16:creationId xmlns:a16="http://schemas.microsoft.com/office/drawing/2014/main" id="{ED82CD3E-DD7F-4AC1-AC2E-6A77FED116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53782365"/>
      </p:ext>
    </p:extLst>
  </p:cSld>
  <p:clrMapOvr>
    <a:masterClrMapping/>
  </p:clrMapOvr>
  <mc:AlternateContent xmlns:mc="http://schemas.openxmlformats.org/markup-compatibility/2006" xmlns:p14="http://schemas.microsoft.com/office/powerpoint/2010/main">
    <mc:Choice Requires="p14">
      <p:transition spd="slow" p14:dur="2000" advTm="58737"/>
    </mc:Choice>
    <mc:Fallback xmlns="">
      <p:transition spd="slow" advTm="5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4940E96E-2A75-4843-B8E3-2C89343A32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7897" y="189663"/>
            <a:ext cx="6449876" cy="3628055"/>
          </a:xfrm>
          <a:prstGeom prst="rect">
            <a:avLst/>
          </a:prstGeom>
        </p:spPr>
      </p:pic>
      <p:sp>
        <p:nvSpPr>
          <p:cNvPr id="6" name="Title 1">
            <a:extLst>
              <a:ext uri="{FF2B5EF4-FFF2-40B4-BE49-F238E27FC236}">
                <a16:creationId xmlns:a16="http://schemas.microsoft.com/office/drawing/2014/main" id="{E136B3C1-FA89-4E21-8C6D-D2CB5D505D12}"/>
              </a:ext>
            </a:extLst>
          </p:cNvPr>
          <p:cNvSpPr txBox="1">
            <a:spLocks/>
          </p:cNvSpPr>
          <p:nvPr/>
        </p:nvSpPr>
        <p:spPr>
          <a:xfrm>
            <a:off x="2094545" y="355699"/>
            <a:ext cx="9626399" cy="468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GB" sz="3200" b="1" dirty="0">
                <a:latin typeface="Arial" panose="020B0604020202020204" pitchFamily="34" charset="0"/>
                <a:cs typeface="Arial" panose="020B0604020202020204" pitchFamily="34" charset="0"/>
              </a:rPr>
              <a:t>Results Cross Triple I</a:t>
            </a:r>
          </a:p>
        </p:txBody>
      </p:sp>
      <p:pic>
        <p:nvPicPr>
          <p:cNvPr id="10" name="Picture 9" descr="Chart, line chart&#10;&#10;Description automatically generated">
            <a:extLst>
              <a:ext uri="{FF2B5EF4-FFF2-40B4-BE49-F238E27FC236}">
                <a16:creationId xmlns:a16="http://schemas.microsoft.com/office/drawing/2014/main" id="{ACCDACE4-28CF-4342-B665-B73C5A92C0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9045" y="3817717"/>
            <a:ext cx="5588402" cy="2850619"/>
          </a:xfrm>
          <a:prstGeom prst="rect">
            <a:avLst/>
          </a:prstGeom>
        </p:spPr>
      </p:pic>
      <p:pic>
        <p:nvPicPr>
          <p:cNvPr id="11" name="Picture 10">
            <a:extLst>
              <a:ext uri="{FF2B5EF4-FFF2-40B4-BE49-F238E27FC236}">
                <a16:creationId xmlns:a16="http://schemas.microsoft.com/office/drawing/2014/main" id="{2A758BBE-DB8E-4CE6-BF75-338411461F10}"/>
              </a:ext>
            </a:extLst>
          </p:cNvPr>
          <p:cNvPicPr>
            <a:picLocks noChangeAspect="1"/>
          </p:cNvPicPr>
          <p:nvPr/>
        </p:nvPicPr>
        <p:blipFill>
          <a:blip r:embed="rId7"/>
          <a:stretch>
            <a:fillRect/>
          </a:stretch>
        </p:blipFill>
        <p:spPr>
          <a:xfrm>
            <a:off x="906087" y="5200341"/>
            <a:ext cx="3794345" cy="837102"/>
          </a:xfrm>
          <a:prstGeom prst="rect">
            <a:avLst/>
          </a:prstGeom>
        </p:spPr>
      </p:pic>
      <p:pic>
        <p:nvPicPr>
          <p:cNvPr id="13" name="Picture 12" descr="Chart, diagram&#10;&#10;Description automatically generated">
            <a:extLst>
              <a:ext uri="{FF2B5EF4-FFF2-40B4-BE49-F238E27FC236}">
                <a16:creationId xmlns:a16="http://schemas.microsoft.com/office/drawing/2014/main" id="{0758D080-5A7D-437E-A6E6-90A8AACAD1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6087" y="1183913"/>
            <a:ext cx="3794345" cy="3754194"/>
          </a:xfrm>
          <a:prstGeom prst="rect">
            <a:avLst/>
          </a:prstGeom>
        </p:spPr>
      </p:pic>
      <p:pic>
        <p:nvPicPr>
          <p:cNvPr id="2" name="Audio 1">
            <a:hlinkClick r:id="" action="ppaction://media"/>
            <a:extLst>
              <a:ext uri="{FF2B5EF4-FFF2-40B4-BE49-F238E27FC236}">
                <a16:creationId xmlns:a16="http://schemas.microsoft.com/office/drawing/2014/main" id="{5ADA7F0D-038F-42E2-A555-442DA244F22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28098938"/>
      </p:ext>
    </p:extLst>
  </p:cSld>
  <p:clrMapOvr>
    <a:masterClrMapping/>
  </p:clrMapOvr>
  <mc:AlternateContent xmlns:mc="http://schemas.openxmlformats.org/markup-compatibility/2006" xmlns:p14="http://schemas.microsoft.com/office/powerpoint/2010/main">
    <mc:Choice Requires="p14">
      <p:transition spd="slow" p14:dur="2000" advTm="39573"/>
    </mc:Choice>
    <mc:Fallback xmlns="">
      <p:transition spd="slow" advTm="39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TotalTime>
  <Words>2267</Words>
  <Application>Microsoft Office PowerPoint</Application>
  <PresentationFormat>Widescreen</PresentationFormat>
  <Paragraphs>114</Paragraphs>
  <Slides>13</Slides>
  <Notes>12</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Roboto Condensed</vt:lpstr>
      <vt:lpstr>Arial</vt:lpstr>
      <vt:lpstr>Calibri</vt:lpstr>
      <vt:lpstr>Calibri Light</vt:lpstr>
      <vt:lpstr>Times New Roman</vt:lpstr>
      <vt:lpstr>Tema de Office</vt:lpstr>
      <vt:lpstr>Reinforcement Learning for Traffic Signal Control: Comparison with Commercial Systems</vt:lpstr>
      <vt:lpstr>PowerPoint Presentation</vt:lpstr>
      <vt:lpstr>PowerPoint Presentation</vt:lpstr>
      <vt:lpstr>PowerPoint Presentation</vt:lpstr>
      <vt:lpstr>Problem Framed as a Markov Decision Process  Defined in terms of a 5-Tuple (S, A, T, r, γ):  1. Space of possible states: S  2. Space of possible actions: A  3. Transition function:  4. Reward function:  5. Discount Factor   Agent Policy: </vt:lpstr>
      <vt:lpstr>RL Agent Components:  - State: Queue length + signal state  - Actions: Non-conflicting green stages (6s + 3s + 3s+…)  - Reward: Negative sum of queues  - Function Approximation: Deep Neural Network  - Discount Factor: 0.95  Training Demand: 400 veh * lane / hour  Testing Demand: Variable [400-1000] veh * lane / hour </vt:lpstr>
      <vt:lpstr>PowerPoint Presentation</vt:lpstr>
      <vt:lpstr>PowerPoint Presentation</vt:lpstr>
      <vt:lpstr>PowerPoint Presentation</vt:lpstr>
      <vt:lpstr>PowerPoint Presentation</vt:lpstr>
      <vt:lpstr>PowerPoint Presentation</vt:lpstr>
      <vt:lpstr>PowerPoint Presentation</vt:lpstr>
      <vt:lpstr>THANKS FOR YOUR ATTENTION   For more info:   acabrejasegea@turing.ac.uk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Almacén</dc:creator>
  <cp:lastModifiedBy>Alvaro Cabrejas Egea</cp:lastModifiedBy>
  <cp:revision>56</cp:revision>
  <dcterms:created xsi:type="dcterms:W3CDTF">2021-05-24T09:15:05Z</dcterms:created>
  <dcterms:modified xsi:type="dcterms:W3CDTF">2021-06-22T17:39:49Z</dcterms:modified>
</cp:coreProperties>
</file>